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2" r:id="rId1"/>
    <p:sldMasterId id="2147483735" r:id="rId2"/>
  </p:sldMasterIdLst>
  <p:notesMasterIdLst>
    <p:notesMasterId r:id="rId56"/>
  </p:notesMasterIdLst>
  <p:sldIdLst>
    <p:sldId id="379" r:id="rId3"/>
    <p:sldId id="428" r:id="rId4"/>
    <p:sldId id="380" r:id="rId5"/>
    <p:sldId id="381" r:id="rId6"/>
    <p:sldId id="382" r:id="rId7"/>
    <p:sldId id="383" r:id="rId8"/>
    <p:sldId id="384" r:id="rId9"/>
    <p:sldId id="419" r:id="rId10"/>
    <p:sldId id="385" r:id="rId11"/>
    <p:sldId id="420" r:id="rId12"/>
    <p:sldId id="430" r:id="rId13"/>
    <p:sldId id="386" r:id="rId14"/>
    <p:sldId id="387"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403" r:id="rId31"/>
    <p:sldId id="422" r:id="rId32"/>
    <p:sldId id="429" r:id="rId33"/>
    <p:sldId id="404" r:id="rId34"/>
    <p:sldId id="405" r:id="rId35"/>
    <p:sldId id="406" r:id="rId36"/>
    <p:sldId id="421" r:id="rId37"/>
    <p:sldId id="407" r:id="rId38"/>
    <p:sldId id="408" r:id="rId39"/>
    <p:sldId id="423" r:id="rId40"/>
    <p:sldId id="425" r:id="rId41"/>
    <p:sldId id="427" r:id="rId42"/>
    <p:sldId id="426" r:id="rId43"/>
    <p:sldId id="424" r:id="rId44"/>
    <p:sldId id="409" r:id="rId45"/>
    <p:sldId id="410" r:id="rId46"/>
    <p:sldId id="411" r:id="rId47"/>
    <p:sldId id="412" r:id="rId48"/>
    <p:sldId id="413" r:id="rId49"/>
    <p:sldId id="414" r:id="rId50"/>
    <p:sldId id="415" r:id="rId51"/>
    <p:sldId id="416" r:id="rId52"/>
    <p:sldId id="431" r:id="rId53"/>
    <p:sldId id="432" r:id="rId54"/>
    <p:sldId id="418" r:id="rId55"/>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5394" autoAdjust="0"/>
  </p:normalViewPr>
  <p:slideViewPr>
    <p:cSldViewPr snapToGrid="0">
      <p:cViewPr varScale="1">
        <p:scale>
          <a:sx n="130" d="100"/>
          <a:sy n="130" d="100"/>
        </p:scale>
        <p:origin x="648" y="126"/>
      </p:cViewPr>
      <p:guideLst>
        <p:guide orient="horz" pos="1786"/>
        <p:guide pos="3175"/>
      </p:guideLst>
    </p:cSldViewPr>
  </p:slideViewPr>
  <p:notesTextViewPr>
    <p:cViewPr>
      <p:scale>
        <a:sx n="3" d="2"/>
        <a:sy n="3" d="2"/>
      </p:scale>
      <p:origin x="0" y="0"/>
    </p:cViewPr>
  </p:notesTextViewPr>
  <p:sorterViewPr>
    <p:cViewPr>
      <p:scale>
        <a:sx n="100" d="100"/>
        <a:sy n="100" d="100"/>
      </p:scale>
      <p:origin x="0" y="-60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PlaceHolder 1"/>
          <p:cNvSpPr>
            <a:spLocks noGrp="1"/>
          </p:cNvSpPr>
          <p:nvPr>
            <p:ph type="body"/>
          </p:nvPr>
        </p:nvSpPr>
        <p:spPr>
          <a:xfrm>
            <a:off x="756000" y="5078520"/>
            <a:ext cx="6047640" cy="4811040"/>
          </a:xfrm>
          <a:prstGeom prst="rect">
            <a:avLst/>
          </a:prstGeom>
        </p:spPr>
        <p:txBody>
          <a:bodyPr lIns="0" tIns="0" rIns="0" bIns="0"/>
          <a:lstStyle/>
          <a:p>
            <a:r>
              <a:rPr lang="en-AU" sz="2810">
                <a:latin typeface="Arial"/>
              </a:rPr>
              <a:t>Click to edit the notes format</a:t>
            </a:r>
            <a:endParaRPr/>
          </a:p>
        </p:txBody>
      </p:sp>
      <p:sp>
        <p:nvSpPr>
          <p:cNvPr id="78" name="PlaceHolder 2"/>
          <p:cNvSpPr>
            <a:spLocks noGrp="1"/>
          </p:cNvSpPr>
          <p:nvPr>
            <p:ph type="hdr"/>
          </p:nvPr>
        </p:nvSpPr>
        <p:spPr>
          <a:xfrm>
            <a:off x="0" y="0"/>
            <a:ext cx="3280680" cy="534240"/>
          </a:xfrm>
          <a:prstGeom prst="rect">
            <a:avLst/>
          </a:prstGeom>
        </p:spPr>
        <p:txBody>
          <a:bodyPr lIns="0" tIns="0" rIns="0" bIns="0"/>
          <a:lstStyle/>
          <a:p>
            <a:r>
              <a:rPr lang="en-AU" sz="1400">
                <a:latin typeface="Times New Roman"/>
              </a:rPr>
              <a:t>&lt;header&gt;</a:t>
            </a:r>
            <a:endParaRPr/>
          </a:p>
        </p:txBody>
      </p:sp>
      <p:sp>
        <p:nvSpPr>
          <p:cNvPr id="79" name="PlaceHolder 3"/>
          <p:cNvSpPr>
            <a:spLocks noGrp="1"/>
          </p:cNvSpPr>
          <p:nvPr>
            <p:ph type="dt"/>
          </p:nvPr>
        </p:nvSpPr>
        <p:spPr>
          <a:xfrm>
            <a:off x="4278960" y="0"/>
            <a:ext cx="3280680" cy="534240"/>
          </a:xfrm>
          <a:prstGeom prst="rect">
            <a:avLst/>
          </a:prstGeom>
        </p:spPr>
        <p:txBody>
          <a:bodyPr lIns="0" tIns="0" rIns="0" bIns="0"/>
          <a:lstStyle/>
          <a:p>
            <a:pPr algn="r"/>
            <a:r>
              <a:rPr lang="en-AU" sz="1400">
                <a:latin typeface="Times New Roman"/>
              </a:rPr>
              <a:t>&lt;date/time&gt;</a:t>
            </a:r>
            <a:endParaRPr/>
          </a:p>
        </p:txBody>
      </p:sp>
      <p:sp>
        <p:nvSpPr>
          <p:cNvPr id="80" name="PlaceHolder 4"/>
          <p:cNvSpPr>
            <a:spLocks noGrp="1"/>
          </p:cNvSpPr>
          <p:nvPr>
            <p:ph type="ftr"/>
          </p:nvPr>
        </p:nvSpPr>
        <p:spPr>
          <a:xfrm>
            <a:off x="0" y="10157400"/>
            <a:ext cx="3280680" cy="534240"/>
          </a:xfrm>
          <a:prstGeom prst="rect">
            <a:avLst/>
          </a:prstGeom>
        </p:spPr>
        <p:txBody>
          <a:bodyPr lIns="0" tIns="0" rIns="0" bIns="0" anchor="b"/>
          <a:lstStyle/>
          <a:p>
            <a:r>
              <a:rPr lang="en-AU" sz="1400">
                <a:latin typeface="Times New Roman"/>
              </a:rPr>
              <a:t>&lt;footer&gt;</a:t>
            </a:r>
            <a:endParaRPr/>
          </a:p>
        </p:txBody>
      </p:sp>
      <p:sp>
        <p:nvSpPr>
          <p:cNvPr id="81" name="PlaceHolder 5"/>
          <p:cNvSpPr>
            <a:spLocks noGrp="1"/>
          </p:cNvSpPr>
          <p:nvPr>
            <p:ph type="sldNum"/>
          </p:nvPr>
        </p:nvSpPr>
        <p:spPr>
          <a:xfrm>
            <a:off x="4278960" y="10157400"/>
            <a:ext cx="3280680" cy="534240"/>
          </a:xfrm>
          <a:prstGeom prst="rect">
            <a:avLst/>
          </a:prstGeom>
        </p:spPr>
        <p:txBody>
          <a:bodyPr lIns="0" tIns="0" rIns="0" bIns="0" anchor="b"/>
          <a:lstStyle/>
          <a:p>
            <a:pPr algn="r"/>
            <a:fld id="{26D97014-D615-4E83-A318-1F3FD2BDDF65}" type="slidenum">
              <a:rPr lang="en-AU" sz="1400">
                <a:latin typeface="Times New Roman"/>
              </a:rPr>
              <a:t>‹#›</a:t>
            </a:fld>
            <a:endParaRPr/>
          </a:p>
        </p:txBody>
      </p:sp>
    </p:spTree>
    <p:extLst>
      <p:ext uri="{BB962C8B-B14F-4D97-AF65-F5344CB8AC3E}">
        <p14:creationId xmlns:p14="http://schemas.microsoft.com/office/powerpoint/2010/main" val="83465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7C067C7-FCFB-41F8-9EE5-6BDFDFC60919}" type="slidenum">
              <a:rPr lang="en-AU" smtClean="0"/>
              <a:t>1</a:t>
            </a:fld>
            <a:endParaRPr lang="en-AU"/>
          </a:p>
        </p:txBody>
      </p:sp>
    </p:spTree>
    <p:extLst>
      <p:ext uri="{BB962C8B-B14F-4D97-AF65-F5344CB8AC3E}">
        <p14:creationId xmlns:p14="http://schemas.microsoft.com/office/powerpoint/2010/main" val="383935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7843E87-F379-4991-8F81-EAE284755D4A}"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378239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7843E87-F379-4991-8F81-EAE284755D4A}"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8184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301625"/>
            <a:ext cx="2173288" cy="4805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93738" y="301625"/>
            <a:ext cx="6367462" cy="4805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7843E87-F379-4991-8F81-EAE284755D4A}"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1560762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7843E87-F379-4991-8F81-EAE284755D4A}" type="datetimeFigureOut">
              <a:rPr lang="en-AU" smtClean="0"/>
              <a:t>3/11/2025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2762462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1B60B13-EDDF-4B7D-AD47-CA9E2F555F64}" type="datetimeFigureOut">
              <a:rPr lang="en-AU" smtClean="0"/>
              <a:t>3/11/2025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55A4454-F9F1-461D-9BCD-25D608D42F0B}" type="slidenum">
              <a:rPr lang="en-AU" smtClean="0"/>
              <a:pPr/>
              <a:t>‹#›</a:t>
            </a:fld>
            <a:endParaRPr lang="en-AU" dirty="0"/>
          </a:p>
        </p:txBody>
      </p:sp>
    </p:spTree>
    <p:extLst>
      <p:ext uri="{BB962C8B-B14F-4D97-AF65-F5344CB8AC3E}">
        <p14:creationId xmlns:p14="http://schemas.microsoft.com/office/powerpoint/2010/main" val="2765850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91964" t="87895"/>
          <a:stretch/>
        </p:blipFill>
        <p:spPr bwMode="auto">
          <a:xfrm>
            <a:off x="9280105" y="4988601"/>
            <a:ext cx="810877" cy="687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524192" y="1344233"/>
            <a:ext cx="6163019" cy="1491042"/>
          </a:xfrm>
          <a:prstGeom prst="rect">
            <a:avLst/>
          </a:prstGeom>
        </p:spPr>
        <p:txBody>
          <a:bodyPr/>
          <a:lstStyle>
            <a:lvl1pPr algn="l">
              <a:lnSpc>
                <a:spcPts val="5458"/>
              </a:lnSpc>
              <a:defRPr sz="5127"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524192" y="2857011"/>
            <a:ext cx="6133095" cy="238160"/>
          </a:xfrm>
          <a:prstGeom prst="rect">
            <a:avLst/>
          </a:prstGeom>
        </p:spPr>
        <p:txBody>
          <a:bodyPr/>
          <a:lstStyle>
            <a:lvl1pPr marL="0" indent="0" algn="l">
              <a:buNone/>
              <a:defRPr sz="1017" b="1" baseline="0">
                <a:solidFill>
                  <a:srgbClr val="DDB10A"/>
                </a:solidFill>
                <a:latin typeface="Arial" pitchFamily="34" charset="0"/>
                <a:cs typeface="Arial" pitchFamily="34" charset="0"/>
              </a:defRPr>
            </a:lvl1pPr>
            <a:lvl2pPr marL="378059" indent="0" algn="ctr">
              <a:buNone/>
              <a:defRPr>
                <a:solidFill>
                  <a:schemeClr val="tx1">
                    <a:tint val="75000"/>
                  </a:schemeClr>
                </a:solidFill>
              </a:defRPr>
            </a:lvl2pPr>
            <a:lvl3pPr marL="756117" indent="0" algn="ctr">
              <a:buNone/>
              <a:defRPr>
                <a:solidFill>
                  <a:schemeClr val="tx1">
                    <a:tint val="75000"/>
                  </a:schemeClr>
                </a:solidFill>
              </a:defRPr>
            </a:lvl3pPr>
            <a:lvl4pPr marL="1134176" indent="0" algn="ctr">
              <a:buNone/>
              <a:defRPr>
                <a:solidFill>
                  <a:schemeClr val="tx1">
                    <a:tint val="75000"/>
                  </a:schemeClr>
                </a:solidFill>
              </a:defRPr>
            </a:lvl4pPr>
            <a:lvl5pPr marL="1512235" indent="0" algn="ctr">
              <a:buNone/>
              <a:defRPr>
                <a:solidFill>
                  <a:schemeClr val="tx1">
                    <a:tint val="75000"/>
                  </a:schemeClr>
                </a:solidFill>
              </a:defRPr>
            </a:lvl5pPr>
            <a:lvl6pPr marL="1890293" indent="0" algn="ctr">
              <a:buNone/>
              <a:defRPr>
                <a:solidFill>
                  <a:schemeClr val="tx1">
                    <a:tint val="75000"/>
                  </a:schemeClr>
                </a:solidFill>
              </a:defRPr>
            </a:lvl6pPr>
            <a:lvl7pPr marL="2268352" indent="0" algn="ctr">
              <a:buNone/>
              <a:defRPr>
                <a:solidFill>
                  <a:schemeClr val="tx1">
                    <a:tint val="75000"/>
                  </a:schemeClr>
                </a:solidFill>
              </a:defRPr>
            </a:lvl7pPr>
            <a:lvl8pPr marL="2646411" indent="0" algn="ctr">
              <a:buNone/>
              <a:defRPr>
                <a:solidFill>
                  <a:schemeClr val="tx1">
                    <a:tint val="75000"/>
                  </a:schemeClr>
                </a:solidFill>
              </a:defRPr>
            </a:lvl8pPr>
            <a:lvl9pPr marL="3024469"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userDrawn="1"/>
        </p:nvCxnSpPr>
        <p:spPr>
          <a:xfrm>
            <a:off x="524193" y="4557839"/>
            <a:ext cx="1984595"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421827" y="4557839"/>
            <a:ext cx="1984595"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22616" y="4557839"/>
            <a:ext cx="1984595"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823404" y="4557839"/>
            <a:ext cx="1984595"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7594902" y="1525396"/>
            <a:ext cx="2090642" cy="2441138"/>
          </a:xfrm>
          <a:prstGeom prst="rect">
            <a:avLst/>
          </a:prstGeom>
          <a:blipFill>
            <a:blip r:embed="rId4"/>
            <a:stretch>
              <a:fillRect/>
            </a:stretch>
          </a:blipFill>
        </p:spPr>
        <p:txBody>
          <a:bodyPr tIns="0"/>
          <a:lstStyle>
            <a:lvl1pPr marL="0" indent="0">
              <a:lnSpc>
                <a:spcPct val="124000"/>
              </a:lnSpc>
              <a:buNone/>
              <a:defRPr sz="1034"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715225" y="4610856"/>
            <a:ext cx="2091531" cy="655001"/>
          </a:xfrm>
          <a:prstGeom prst="rect">
            <a:avLst/>
          </a:prstGeom>
        </p:spPr>
        <p:txBody>
          <a:bodyPr/>
          <a:lstStyle>
            <a:lvl1pPr marL="0" indent="0">
              <a:buNone/>
              <a:defRPr sz="910" b="1">
                <a:solidFill>
                  <a:schemeClr val="bg1"/>
                </a:solidFill>
                <a:latin typeface="Arial" pitchFamily="34" charset="0"/>
                <a:cs typeface="Arial" pitchFamily="34" charset="0"/>
              </a:defRPr>
            </a:lvl1pPr>
          </a:lstStyle>
          <a:p>
            <a:pPr lvl="0"/>
            <a:r>
              <a:rPr lang="en-US" sz="992" dirty="0"/>
              <a:t>Type information here</a:t>
            </a:r>
            <a:endParaRPr lang="en-AU" dirty="0"/>
          </a:p>
        </p:txBody>
      </p:sp>
      <p:sp>
        <p:nvSpPr>
          <p:cNvPr id="19" name="Text Placeholder 6"/>
          <p:cNvSpPr>
            <a:spLocks noGrp="1"/>
          </p:cNvSpPr>
          <p:nvPr>
            <p:ph type="body" sz="quarter" idx="17" hasCustomPrompt="1"/>
          </p:nvPr>
        </p:nvSpPr>
        <p:spPr>
          <a:xfrm>
            <a:off x="5015058" y="4610856"/>
            <a:ext cx="2091531" cy="655001"/>
          </a:xfrm>
          <a:prstGeom prst="rect">
            <a:avLst/>
          </a:prstGeom>
        </p:spPr>
        <p:txBody>
          <a:bodyPr/>
          <a:lstStyle>
            <a:lvl1pPr marL="0" indent="0">
              <a:buNone/>
              <a:defRPr sz="910" b="1">
                <a:solidFill>
                  <a:schemeClr val="bg1"/>
                </a:solidFill>
                <a:latin typeface="Arial" pitchFamily="34" charset="0"/>
                <a:cs typeface="Arial" pitchFamily="34" charset="0"/>
              </a:defRPr>
            </a:lvl1pPr>
          </a:lstStyle>
          <a:p>
            <a:pPr lvl="0"/>
            <a:r>
              <a:rPr lang="en-US" sz="992" dirty="0"/>
              <a:t>Type information here</a:t>
            </a:r>
            <a:endParaRPr lang="en-AU" dirty="0"/>
          </a:p>
        </p:txBody>
      </p:sp>
      <p:sp>
        <p:nvSpPr>
          <p:cNvPr id="20" name="Text Placeholder 6"/>
          <p:cNvSpPr>
            <a:spLocks noGrp="1"/>
          </p:cNvSpPr>
          <p:nvPr>
            <p:ph type="body" sz="quarter" idx="18" hasCustomPrompt="1"/>
          </p:nvPr>
        </p:nvSpPr>
        <p:spPr>
          <a:xfrm>
            <a:off x="7314891" y="4610856"/>
            <a:ext cx="2091531" cy="655001"/>
          </a:xfrm>
          <a:prstGeom prst="rect">
            <a:avLst/>
          </a:prstGeom>
        </p:spPr>
        <p:txBody>
          <a:bodyPr/>
          <a:lstStyle>
            <a:lvl1pPr marL="0" indent="0">
              <a:buNone/>
              <a:defRPr sz="910" b="1">
                <a:solidFill>
                  <a:schemeClr val="bg1"/>
                </a:solidFill>
                <a:latin typeface="Arial" pitchFamily="34" charset="0"/>
                <a:cs typeface="Arial" pitchFamily="34" charset="0"/>
              </a:defRPr>
            </a:lvl1pPr>
          </a:lstStyle>
          <a:p>
            <a:pPr lvl="0"/>
            <a:r>
              <a:rPr lang="en-US" sz="992" dirty="0"/>
              <a:t>Type information here</a:t>
            </a:r>
            <a:endParaRPr lang="en-AU" dirty="0"/>
          </a:p>
        </p:txBody>
      </p:sp>
      <p:sp>
        <p:nvSpPr>
          <p:cNvPr id="21" name="Text Placeholder 6"/>
          <p:cNvSpPr>
            <a:spLocks noGrp="1"/>
          </p:cNvSpPr>
          <p:nvPr>
            <p:ph type="body" sz="quarter" idx="19" hasCustomPrompt="1"/>
          </p:nvPr>
        </p:nvSpPr>
        <p:spPr>
          <a:xfrm>
            <a:off x="415392" y="4610856"/>
            <a:ext cx="2091531" cy="655001"/>
          </a:xfrm>
          <a:prstGeom prst="rect">
            <a:avLst/>
          </a:prstGeom>
        </p:spPr>
        <p:txBody>
          <a:bodyPr/>
          <a:lstStyle>
            <a:lvl1pPr marL="0" indent="0">
              <a:buNone/>
              <a:defRPr sz="910" b="1">
                <a:solidFill>
                  <a:schemeClr val="bg1"/>
                </a:solidFill>
                <a:latin typeface="Arial" pitchFamily="34" charset="0"/>
                <a:cs typeface="Arial" pitchFamily="34" charset="0"/>
              </a:defRPr>
            </a:lvl1pPr>
          </a:lstStyle>
          <a:p>
            <a:pPr lvl="0"/>
            <a:r>
              <a:rPr lang="en-US" sz="992" dirty="0"/>
              <a:t>Type information here</a:t>
            </a:r>
            <a:endParaRPr lang="en-AU" dirty="0"/>
          </a:p>
        </p:txBody>
      </p:sp>
    </p:spTree>
    <p:extLst>
      <p:ext uri="{BB962C8B-B14F-4D97-AF65-F5344CB8AC3E}">
        <p14:creationId xmlns:p14="http://schemas.microsoft.com/office/powerpoint/2010/main" val="347473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92E9C81D-5157-4CE6-8B59-9BDD70954D93}"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409255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E9C81D-5157-4CE6-8B59-9BDD70954D93}"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3979920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E9C81D-5157-4CE6-8B59-9BDD70954D93}"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1914300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93738" y="1509713"/>
            <a:ext cx="4270375"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16513" y="1509713"/>
            <a:ext cx="4270375"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92E9C81D-5157-4CE6-8B59-9BDD70954D93}"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302309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7843E87-F379-4991-8F81-EAE284755D4A}"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2535309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endParaRPr lang="en-AU"/>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92E9C81D-5157-4CE6-8B59-9BDD70954D93}" type="datetimeFigureOut">
              <a:rPr lang="en-AU" smtClean="0"/>
              <a:t>3/11/2025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1761853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92E9C81D-5157-4CE6-8B59-9BDD70954D93}" type="datetimeFigureOut">
              <a:rPr lang="en-AU" smtClean="0"/>
              <a:t>3/11/2025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427429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9C81D-5157-4CE6-8B59-9BDD70954D93}" type="datetimeFigureOut">
              <a:rPr lang="en-AU" smtClean="0"/>
              <a:t>3/11/2025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591170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E9C81D-5157-4CE6-8B59-9BDD70954D93}"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1267035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E9C81D-5157-4CE6-8B59-9BDD70954D93}"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2453938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E9C81D-5157-4CE6-8B59-9BDD70954D93}"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267566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600" y="301625"/>
            <a:ext cx="2173288" cy="48053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93738" y="301625"/>
            <a:ext cx="6367462" cy="4805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2E9C81D-5157-4CE6-8B59-9BDD70954D93}"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0E145E-34AF-4E59-8C79-BCA9B5430B32}" type="slidenum">
              <a:rPr lang="en-AU" smtClean="0"/>
              <a:t>‹#›</a:t>
            </a:fld>
            <a:endParaRPr lang="en-AU"/>
          </a:p>
        </p:txBody>
      </p:sp>
    </p:spTree>
    <p:extLst>
      <p:ext uri="{BB962C8B-B14F-4D97-AF65-F5344CB8AC3E}">
        <p14:creationId xmlns:p14="http://schemas.microsoft.com/office/powerpoint/2010/main" val="180594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414463"/>
            <a:ext cx="8694737" cy="23574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843E87-F379-4991-8F81-EAE284755D4A}" type="datetimeFigureOut">
              <a:rPr lang="en-AU" smtClean="0"/>
              <a:t>3/11/2025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413328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93738" y="1509713"/>
            <a:ext cx="4270375"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116513" y="1509713"/>
            <a:ext cx="4270375" cy="3597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7843E87-F379-4991-8F81-EAE284755D4A}"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86686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301625"/>
            <a:ext cx="8694737" cy="1096963"/>
          </a:xfrm>
        </p:spPr>
        <p:txBody>
          <a:bodyPr/>
          <a:lstStyle/>
          <a:p>
            <a:r>
              <a:rPr lang="en-US"/>
              <a:t>Click to edit Master title style</a:t>
            </a:r>
            <a:endParaRPr lang="en-AU"/>
          </a:p>
        </p:txBody>
      </p:sp>
      <p:sp>
        <p:nvSpPr>
          <p:cNvPr id="3" name="Text Placeholder 2"/>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071688"/>
            <a:ext cx="426561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071688"/>
            <a:ext cx="4284662" cy="304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7843E87-F379-4991-8F81-EAE284755D4A}" type="datetimeFigureOut">
              <a:rPr lang="en-AU" smtClean="0"/>
              <a:t>3/11/2025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238006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7843E87-F379-4991-8F81-EAE284755D4A}" type="datetimeFigureOut">
              <a:rPr lang="en-AU" smtClean="0"/>
              <a:t>3/11/2025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131601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43E87-F379-4991-8F81-EAE284755D4A}" type="datetimeFigureOut">
              <a:rPr lang="en-AU" smtClean="0"/>
              <a:t>3/11/2025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8550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43E87-F379-4991-8F81-EAE284755D4A}"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251063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377825"/>
            <a:ext cx="3251200" cy="1323975"/>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43E87-F379-4991-8F81-EAE284755D4A}" type="datetimeFigureOut">
              <a:rPr lang="en-AU" smtClean="0"/>
              <a:t>3/11/2025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6A9EB56-01AC-4EDE-9C06-131C1B27D809}" type="slidenum">
              <a:rPr lang="en-AU" smtClean="0"/>
              <a:t>‹#›</a:t>
            </a:fld>
            <a:endParaRPr lang="en-AU"/>
          </a:p>
        </p:txBody>
      </p:sp>
    </p:spTree>
    <p:extLst>
      <p:ext uri="{BB962C8B-B14F-4D97-AF65-F5344CB8AC3E}">
        <p14:creationId xmlns:p14="http://schemas.microsoft.com/office/powerpoint/2010/main" val="376944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31337" y="127653"/>
            <a:ext cx="9217951" cy="774259"/>
          </a:xfrm>
          <a:prstGeom prst="rect">
            <a:avLst/>
          </a:prstGeom>
        </p:spPr>
      </p:pic>
      <p:sp>
        <p:nvSpPr>
          <p:cNvPr id="2" name="Title Placeholder 1"/>
          <p:cNvSpPr>
            <a:spLocks noGrp="1"/>
          </p:cNvSpPr>
          <p:nvPr>
            <p:ph type="title"/>
          </p:nvPr>
        </p:nvSpPr>
        <p:spPr>
          <a:xfrm>
            <a:off x="693738" y="241243"/>
            <a:ext cx="8693150" cy="66453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693738" y="1476560"/>
            <a:ext cx="8693150" cy="3597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93738" y="5256213"/>
            <a:ext cx="2266950"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43E87-F379-4991-8F81-EAE284755D4A}" type="datetimeFigureOut">
              <a:rPr lang="en-AU" smtClean="0"/>
              <a:t>3/11/2025</a:t>
            </a:fld>
            <a:endParaRPr lang="en-AU" dirty="0"/>
          </a:p>
        </p:txBody>
      </p:sp>
      <p:sp>
        <p:nvSpPr>
          <p:cNvPr id="5" name="Footer Placeholder 4"/>
          <p:cNvSpPr>
            <a:spLocks noGrp="1"/>
          </p:cNvSpPr>
          <p:nvPr>
            <p:ph type="ftr" sz="quarter" idx="3"/>
          </p:nvPr>
        </p:nvSpPr>
        <p:spPr>
          <a:xfrm>
            <a:off x="3338513" y="5256213"/>
            <a:ext cx="3403600"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119938" y="5256213"/>
            <a:ext cx="2266950"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9EB56-01AC-4EDE-9C06-131C1B27D809}" type="slidenum">
              <a:rPr lang="en-AU" smtClean="0"/>
              <a:t>‹#›</a:t>
            </a:fld>
            <a:endParaRPr lang="en-AU" dirty="0"/>
          </a:p>
        </p:txBody>
      </p:sp>
    </p:spTree>
    <p:extLst>
      <p:ext uri="{BB962C8B-B14F-4D97-AF65-F5344CB8AC3E}">
        <p14:creationId xmlns:p14="http://schemas.microsoft.com/office/powerpoint/2010/main" val="378895364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666" r:id="rId13"/>
    <p:sldLayoutId id="2147483747" r:id="rId14"/>
    <p:sldLayoutId id="2147483753" r:id="rId15"/>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738" y="301625"/>
            <a:ext cx="8693150" cy="10969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93738" y="1509713"/>
            <a:ext cx="8693150" cy="3597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93738" y="5256213"/>
            <a:ext cx="2266950"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9C81D-5157-4CE6-8B59-9BDD70954D93}" type="datetimeFigureOut">
              <a:rPr lang="en-AU" smtClean="0"/>
              <a:t>3/11/2025</a:t>
            </a:fld>
            <a:endParaRPr lang="en-AU"/>
          </a:p>
        </p:txBody>
      </p:sp>
      <p:sp>
        <p:nvSpPr>
          <p:cNvPr id="5" name="Footer Placeholder 4"/>
          <p:cNvSpPr>
            <a:spLocks noGrp="1"/>
          </p:cNvSpPr>
          <p:nvPr>
            <p:ph type="ftr" sz="quarter" idx="3"/>
          </p:nvPr>
        </p:nvSpPr>
        <p:spPr>
          <a:xfrm>
            <a:off x="3338513" y="5256213"/>
            <a:ext cx="3403600"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119938" y="5256213"/>
            <a:ext cx="2266950"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E145E-34AF-4E59-8C79-BCA9B5430B32}" type="slidenum">
              <a:rPr lang="en-AU" smtClean="0"/>
              <a:t>‹#›</a:t>
            </a:fld>
            <a:endParaRPr lang="en-AU"/>
          </a:p>
        </p:txBody>
      </p:sp>
    </p:spTree>
    <p:extLst>
      <p:ext uri="{BB962C8B-B14F-4D97-AF65-F5344CB8AC3E}">
        <p14:creationId xmlns:p14="http://schemas.microsoft.com/office/powerpoint/2010/main" val="32792194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www.sciencedirect.com/science/article/pii/S0378383917306440#sec6" TargetMode="External"/><Relationship Id="rId3" Type="http://schemas.openxmlformats.org/officeDocument/2006/relationships/hyperlink" Target="https://www.sciencedirect.com/science/article/pii/S0378383917306440#sec3" TargetMode="External"/><Relationship Id="rId7" Type="http://schemas.openxmlformats.org/officeDocument/2006/relationships/hyperlink" Target="https://www.sciencedirect.com/science/article/pii/S0378383917306440#sec5" TargetMode="External"/><Relationship Id="rId2" Type="http://schemas.openxmlformats.org/officeDocument/2006/relationships/hyperlink" Target="https://www.sciencedirect.com/science/article/pii/S0378383917306440#sec2"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pii/S0378383917306440#sec4" TargetMode="External"/><Relationship Id="rId5" Type="http://schemas.openxmlformats.org/officeDocument/2006/relationships/hyperlink" Target="https://www.sciencedirect.com/topics/engineering/numerical-experiment" TargetMode="External"/><Relationship Id="rId10" Type="http://schemas.openxmlformats.org/officeDocument/2006/relationships/hyperlink" Target="https://www.sciencedirect.com/topics/engineering/floating-point" TargetMode="External"/><Relationship Id="rId4" Type="http://schemas.openxmlformats.org/officeDocument/2006/relationships/hyperlink" Target="https://www.sciencedirect.com/topics/engineering/model-prediction" TargetMode="External"/><Relationship Id="rId9" Type="http://schemas.openxmlformats.org/officeDocument/2006/relationships/hyperlink" Target="https://www.sciencedirect.com/topics/engineering/numerical-approac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sciencedirect.com/topics/earth-and-planetary-sciences/liquefaction"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s://www.sciencedirect.com/topics/earth-and-planetary-sciences/nonlinear-wav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3123" y="3026735"/>
            <a:ext cx="9676738" cy="1292662"/>
          </a:xfrm>
          <a:prstGeom prst="rect">
            <a:avLst/>
          </a:prstGeom>
        </p:spPr>
        <p:txBody>
          <a:bodyPr wrap="square">
            <a:spAutoFit/>
          </a:bodyPr>
          <a:lstStyle/>
          <a:p>
            <a:pPr algn="ctr"/>
            <a:r>
              <a:rPr lang="en-AU" sz="2800" dirty="0">
                <a:solidFill>
                  <a:schemeClr val="bg1"/>
                </a:solidFill>
                <a:latin typeface="Georgia" panose="02040502050405020303" pitchFamily="18" charset="0"/>
              </a:rPr>
              <a:t>Charitha Pattiaratchi</a:t>
            </a:r>
            <a:endParaRPr lang="en-AU" sz="2800" baseline="30000" dirty="0">
              <a:solidFill>
                <a:schemeClr val="bg1"/>
              </a:solidFill>
              <a:latin typeface="Georgia" panose="02040502050405020303" pitchFamily="18" charset="0"/>
            </a:endParaRPr>
          </a:p>
          <a:p>
            <a:pPr algn="ctr">
              <a:spcBef>
                <a:spcPts val="1200"/>
              </a:spcBef>
            </a:pPr>
            <a:r>
              <a:rPr lang="en-AU" sz="2000" dirty="0">
                <a:solidFill>
                  <a:schemeClr val="bg1"/>
                </a:solidFill>
                <a:latin typeface="Georgia" panose="02040502050405020303" pitchFamily="18" charset="0"/>
              </a:rPr>
              <a:t>School of Engineering and The UWA Oceans Institute</a:t>
            </a:r>
          </a:p>
          <a:p>
            <a:pPr algn="ctr"/>
            <a:r>
              <a:rPr lang="en-AU" sz="2000" dirty="0">
                <a:solidFill>
                  <a:schemeClr val="bg1"/>
                </a:solidFill>
                <a:latin typeface="Georgia" panose="02040502050405020303" pitchFamily="18" charset="0"/>
              </a:rPr>
              <a:t>The University of Western Australia</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664" b="9855"/>
          <a:stretch/>
        </p:blipFill>
        <p:spPr bwMode="auto">
          <a:xfrm>
            <a:off x="5478165" y="22014"/>
            <a:ext cx="4539175" cy="75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6"/>
          <p:cNvSpPr>
            <a:spLocks noGrp="1" noChangeArrowheads="1"/>
          </p:cNvSpPr>
          <p:nvPr>
            <p:ph type="title"/>
          </p:nvPr>
        </p:nvSpPr>
        <p:spPr bwMode="auto">
          <a:xfrm>
            <a:off x="454743" y="1536864"/>
            <a:ext cx="9375118" cy="72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anose="02040502050405020303" pitchFamily="18" charset="0"/>
                <a:ea typeface="ＭＳ Ｐゴシック" panose="020B0600070205080204" pitchFamily="34" charset="-128"/>
              </a:defRPr>
            </a:lvl1pPr>
            <a:lvl2pPr marL="742950" indent="-285750" eaLnBrk="0" hangingPunct="0">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defRPr sz="2400">
                <a:solidFill>
                  <a:schemeClr val="tx1"/>
                </a:solidFill>
                <a:latin typeface="Georgia" panose="02040502050405020303" pitchFamily="18" charset="0"/>
                <a:ea typeface="ＭＳ Ｐゴシック" panose="020B0600070205080204" pitchFamily="34" charset="-128"/>
              </a:defRPr>
            </a:lvl3pPr>
            <a:lvl4pPr marL="1600200" indent="-228600" eaLnBrk="0" hangingPunct="0">
              <a:defRPr sz="2400">
                <a:solidFill>
                  <a:schemeClr val="tx1"/>
                </a:solidFill>
                <a:latin typeface="Georgia" panose="02040502050405020303" pitchFamily="18" charset="0"/>
                <a:ea typeface="ＭＳ Ｐゴシック" panose="020B0600070205080204" pitchFamily="34" charset="-128"/>
              </a:defRPr>
            </a:lvl4pPr>
            <a:lvl5pPr marL="2057400" indent="-228600" eaLnBrk="0" hangingPunct="0">
              <a:defRPr sz="2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orgia" panose="02040502050405020303" pitchFamily="18" charset="0"/>
                <a:ea typeface="ＭＳ Ｐゴシック" panose="020B0600070205080204" pitchFamily="34" charset="-128"/>
              </a:defRPr>
            </a:lvl9pPr>
          </a:lstStyle>
          <a:p>
            <a:pPr algn="ctr" eaLnBrk="1" hangingPunct="1"/>
            <a:r>
              <a:rPr lang="en-AU" altLang="en-US" sz="3600" dirty="0">
                <a:solidFill>
                  <a:schemeClr val="bg1"/>
                </a:solidFill>
              </a:rPr>
              <a:t>Improving your scientific writing skills</a:t>
            </a:r>
          </a:p>
        </p:txBody>
      </p:sp>
    </p:spTree>
    <p:extLst>
      <p:ext uri="{BB962C8B-B14F-4D97-AF65-F5344CB8AC3E}">
        <p14:creationId xmlns:p14="http://schemas.microsoft.com/office/powerpoint/2010/main" val="818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05859" y="136935"/>
            <a:ext cx="7695153" cy="7560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a:lstStyle>
          <a:p>
            <a:r>
              <a:rPr lang="en-US" altLang="en-US" sz="3600" dirty="0">
                <a:solidFill>
                  <a:srgbClr val="002060"/>
                </a:solidFill>
                <a:latin typeface="Georgia" panose="02040502050405020303" pitchFamily="18" charset="0"/>
              </a:rPr>
              <a:t>Example</a:t>
            </a:r>
          </a:p>
        </p:txBody>
      </p:sp>
      <p:sp>
        <p:nvSpPr>
          <p:cNvPr id="3" name="Rectangle 2"/>
          <p:cNvSpPr/>
          <p:nvPr/>
        </p:nvSpPr>
        <p:spPr>
          <a:xfrm>
            <a:off x="405859" y="1108453"/>
            <a:ext cx="9209629" cy="1754326"/>
          </a:xfrm>
          <a:prstGeom prst="rect">
            <a:avLst/>
          </a:prstGeom>
        </p:spPr>
        <p:txBody>
          <a:bodyPr wrap="square">
            <a:spAutoFit/>
          </a:bodyPr>
          <a:lstStyle/>
          <a:p>
            <a:pPr algn="just">
              <a:spcAft>
                <a:spcPts val="0"/>
              </a:spcAft>
            </a:pPr>
            <a:r>
              <a:rPr lang="pt-BR" dirty="0">
                <a:solidFill>
                  <a:srgbClr val="FF0000"/>
                </a:solidFill>
                <a:latin typeface="Georgia" panose="02040502050405020303" pitchFamily="18" charset="0"/>
                <a:ea typeface="Times New Roman" panose="02020603050405020304" pitchFamily="18" charset="0"/>
              </a:rPr>
              <a:t>Figure 3b reveals</a:t>
            </a:r>
            <a:r>
              <a:rPr lang="pt-BR" dirty="0">
                <a:solidFill>
                  <a:srgbClr val="000000"/>
                </a:solidFill>
                <a:latin typeface="Georgia" panose="02040502050405020303" pitchFamily="18" charset="0"/>
                <a:ea typeface="Times New Roman" panose="02020603050405020304" pitchFamily="18" charset="0"/>
              </a:rPr>
              <a:t> that, resuspension </a:t>
            </a:r>
            <a:r>
              <a:rPr lang="pt-BR" dirty="0">
                <a:solidFill>
                  <a:srgbClr val="FF0000"/>
                </a:solidFill>
                <a:latin typeface="Georgia" panose="02040502050405020303" pitchFamily="18" charset="0"/>
                <a:ea typeface="Times New Roman" panose="02020603050405020304" pitchFamily="18" charset="0"/>
              </a:rPr>
              <a:t>occurs</a:t>
            </a:r>
            <a:r>
              <a:rPr lang="pt-BR" dirty="0">
                <a:solidFill>
                  <a:srgbClr val="000000"/>
                </a:solidFill>
                <a:latin typeface="Georgia" panose="02040502050405020303" pitchFamily="18" charset="0"/>
                <a:ea typeface="Times New Roman" panose="02020603050405020304" pitchFamily="18" charset="0"/>
              </a:rPr>
              <a:t> below the critical velocity range where the mean current velocity </a:t>
            </a:r>
            <a:r>
              <a:rPr lang="pt-BR" dirty="0">
                <a:solidFill>
                  <a:srgbClr val="FF0000"/>
                </a:solidFill>
                <a:latin typeface="Georgia" panose="02040502050405020303" pitchFamily="18" charset="0"/>
                <a:ea typeface="Times New Roman" panose="02020603050405020304" pitchFamily="18" charset="0"/>
              </a:rPr>
              <a:t>is</a:t>
            </a:r>
            <a:r>
              <a:rPr lang="pt-BR" dirty="0">
                <a:solidFill>
                  <a:srgbClr val="000000"/>
                </a:solidFill>
                <a:latin typeface="Georgia" panose="02040502050405020303" pitchFamily="18" charset="0"/>
                <a:ea typeface="Times New Roman" panose="02020603050405020304" pitchFamily="18" charset="0"/>
              </a:rPr>
              <a:t> 0.15 m/s which </a:t>
            </a:r>
            <a:r>
              <a:rPr lang="pt-BR" dirty="0">
                <a:solidFill>
                  <a:srgbClr val="00B0F0"/>
                </a:solidFill>
                <a:latin typeface="Georgia" panose="02040502050405020303" pitchFamily="18" charset="0"/>
                <a:ea typeface="Times New Roman" panose="02020603050405020304" pitchFamily="18" charset="0"/>
              </a:rPr>
              <a:t>was</a:t>
            </a:r>
            <a:r>
              <a:rPr lang="pt-BR" dirty="0">
                <a:solidFill>
                  <a:srgbClr val="000000"/>
                </a:solidFill>
                <a:latin typeface="Georgia" panose="02040502050405020303" pitchFamily="18" charset="0"/>
                <a:ea typeface="Times New Roman" panose="02020603050405020304" pitchFamily="18" charset="0"/>
              </a:rPr>
              <a:t> less than the threshold velocity U</a:t>
            </a:r>
            <a:r>
              <a:rPr lang="pt-BR" baseline="-25000" dirty="0">
                <a:solidFill>
                  <a:srgbClr val="000000"/>
                </a:solidFill>
                <a:latin typeface="Georgia" panose="02040502050405020303" pitchFamily="18" charset="0"/>
                <a:ea typeface="Times New Roman" panose="02020603050405020304" pitchFamily="18" charset="0"/>
              </a:rPr>
              <a:t>cr</a:t>
            </a:r>
            <a:r>
              <a:rPr lang="pt-BR" dirty="0">
                <a:solidFill>
                  <a:srgbClr val="000000"/>
                </a:solidFill>
                <a:latin typeface="Georgia" panose="02040502050405020303" pitchFamily="18" charset="0"/>
                <a:ea typeface="Times New Roman" panose="02020603050405020304" pitchFamily="18" charset="0"/>
              </a:rPr>
              <a:t>=0.16 m/s. Below the 5 (dB) backscatter reading, among the five high resuspension events three </a:t>
            </a:r>
            <a:r>
              <a:rPr lang="pt-BR" dirty="0">
                <a:solidFill>
                  <a:srgbClr val="FF0000"/>
                </a:solidFill>
                <a:latin typeface="Georgia" panose="02040502050405020303" pitchFamily="18" charset="0"/>
                <a:ea typeface="Times New Roman" panose="02020603050405020304" pitchFamily="18" charset="0"/>
              </a:rPr>
              <a:t>occurred</a:t>
            </a:r>
            <a:r>
              <a:rPr lang="pt-BR" dirty="0">
                <a:solidFill>
                  <a:srgbClr val="000000"/>
                </a:solidFill>
                <a:latin typeface="Georgia" panose="02040502050405020303" pitchFamily="18" charset="0"/>
                <a:ea typeface="Times New Roman" panose="02020603050405020304" pitchFamily="18" charset="0"/>
              </a:rPr>
              <a:t> during </a:t>
            </a:r>
            <a:r>
              <a:rPr lang="pt-BR" dirty="0">
                <a:solidFill>
                  <a:srgbClr val="FF0000"/>
                </a:solidFill>
                <a:latin typeface="Georgia" panose="02040502050405020303" pitchFamily="18" charset="0"/>
                <a:ea typeface="Times New Roman" panose="02020603050405020304" pitchFamily="18" charset="0"/>
              </a:rPr>
              <a:t>burst</a:t>
            </a:r>
            <a:r>
              <a:rPr lang="pt-BR" dirty="0">
                <a:solidFill>
                  <a:srgbClr val="000000"/>
                </a:solidFill>
                <a:latin typeface="Georgia" panose="02040502050405020303" pitchFamily="18" charset="0"/>
                <a:ea typeface="Times New Roman" panose="02020603050405020304" pitchFamily="18" charset="0"/>
              </a:rPr>
              <a:t> and two during </a:t>
            </a:r>
            <a:r>
              <a:rPr lang="pt-BR" dirty="0">
                <a:solidFill>
                  <a:srgbClr val="FF0000"/>
                </a:solidFill>
                <a:latin typeface="Georgia" panose="02040502050405020303" pitchFamily="18" charset="0"/>
                <a:ea typeface="Times New Roman" panose="02020603050405020304" pitchFamily="18" charset="0"/>
              </a:rPr>
              <a:t>sweep</a:t>
            </a:r>
            <a:r>
              <a:rPr lang="pt-BR" dirty="0">
                <a:solidFill>
                  <a:srgbClr val="000000"/>
                </a:solidFill>
                <a:latin typeface="Georgia" panose="02040502050405020303" pitchFamily="18" charset="0"/>
                <a:ea typeface="Times New Roman" panose="02020603050405020304" pitchFamily="18" charset="0"/>
              </a:rPr>
              <a:t> </a:t>
            </a:r>
            <a:r>
              <a:rPr lang="pt-BR" dirty="0">
                <a:solidFill>
                  <a:srgbClr val="FF0000"/>
                </a:solidFill>
                <a:latin typeface="Georgia" panose="02040502050405020303" pitchFamily="18" charset="0"/>
                <a:ea typeface="Times New Roman" panose="02020603050405020304" pitchFamily="18" charset="0"/>
              </a:rPr>
              <a:t>suggesting</a:t>
            </a:r>
            <a:r>
              <a:rPr lang="pt-BR" dirty="0">
                <a:solidFill>
                  <a:srgbClr val="000000"/>
                </a:solidFill>
                <a:latin typeface="Georgia" panose="02040502050405020303" pitchFamily="18" charset="0"/>
                <a:ea typeface="Times New Roman" panose="02020603050405020304" pitchFamily="18" charset="0"/>
              </a:rPr>
              <a:t> high resuspension events </a:t>
            </a:r>
            <a:r>
              <a:rPr lang="pt-BR" dirty="0">
                <a:solidFill>
                  <a:srgbClr val="FF0000"/>
                </a:solidFill>
                <a:latin typeface="Georgia" panose="02040502050405020303" pitchFamily="18" charset="0"/>
                <a:ea typeface="Times New Roman" panose="02020603050405020304" pitchFamily="18" charset="0"/>
              </a:rPr>
              <a:t>are</a:t>
            </a:r>
            <a:r>
              <a:rPr lang="pt-BR" dirty="0">
                <a:solidFill>
                  <a:srgbClr val="000000"/>
                </a:solidFill>
                <a:latin typeface="Georgia" panose="02040502050405020303" pitchFamily="18" charset="0"/>
                <a:ea typeface="Times New Roman" panose="02020603050405020304" pitchFamily="18" charset="0"/>
              </a:rPr>
              <a:t> associated with bursts. Therefore, </a:t>
            </a:r>
            <a:r>
              <a:rPr lang="pt-BR" dirty="0">
                <a:solidFill>
                  <a:srgbClr val="FF0000"/>
                </a:solidFill>
                <a:latin typeface="Georgia" panose="02040502050405020303" pitchFamily="18" charset="0"/>
                <a:ea typeface="Times New Roman" panose="02020603050405020304" pitchFamily="18" charset="0"/>
              </a:rPr>
              <a:t>it can be seen </a:t>
            </a:r>
            <a:r>
              <a:rPr lang="pt-BR" dirty="0">
                <a:solidFill>
                  <a:srgbClr val="000000"/>
                </a:solidFill>
                <a:latin typeface="Georgia" panose="02040502050405020303" pitchFamily="18" charset="0"/>
                <a:ea typeface="Times New Roman" panose="02020603050405020304" pitchFamily="18" charset="0"/>
              </a:rPr>
              <a:t>that the both above and below the critical velocity range, resespension events </a:t>
            </a:r>
            <a:r>
              <a:rPr lang="pt-BR" dirty="0">
                <a:solidFill>
                  <a:srgbClr val="FF0000"/>
                </a:solidFill>
                <a:latin typeface="Georgia" panose="02040502050405020303" pitchFamily="18" charset="0"/>
                <a:ea typeface="Times New Roman" panose="02020603050405020304" pitchFamily="18" charset="0"/>
              </a:rPr>
              <a:t>are</a:t>
            </a:r>
            <a:r>
              <a:rPr lang="pt-BR" dirty="0">
                <a:solidFill>
                  <a:srgbClr val="000000"/>
                </a:solidFill>
                <a:latin typeface="Georgia" panose="02040502050405020303" pitchFamily="18" charset="0"/>
                <a:ea typeface="Times New Roman" panose="02020603050405020304" pitchFamily="18" charset="0"/>
              </a:rPr>
              <a:t> burst dominated.</a:t>
            </a:r>
            <a:endParaRPr lang="en-AU" dirty="0">
              <a:solidFill>
                <a:srgbClr val="000000"/>
              </a:solidFill>
              <a:latin typeface="Georgia" panose="02040502050405020303" pitchFamily="18" charset="0"/>
              <a:ea typeface="Times New Roman" panose="02020603050405020304" pitchFamily="18" charset="0"/>
            </a:endParaRPr>
          </a:p>
        </p:txBody>
      </p:sp>
      <p:sp>
        <p:nvSpPr>
          <p:cNvPr id="4" name="Rectangle 3"/>
          <p:cNvSpPr/>
          <p:nvPr/>
        </p:nvSpPr>
        <p:spPr>
          <a:xfrm>
            <a:off x="405858" y="3282534"/>
            <a:ext cx="9209629" cy="1754326"/>
          </a:xfrm>
          <a:prstGeom prst="rect">
            <a:avLst/>
          </a:prstGeom>
        </p:spPr>
        <p:txBody>
          <a:bodyPr wrap="square">
            <a:spAutoFit/>
          </a:bodyPr>
          <a:lstStyle/>
          <a:p>
            <a:pPr algn="just">
              <a:spcAft>
                <a:spcPts val="0"/>
              </a:spcAft>
            </a:pPr>
            <a:r>
              <a:rPr lang="pt-BR" dirty="0">
                <a:solidFill>
                  <a:srgbClr val="000000"/>
                </a:solidFill>
                <a:latin typeface="Georgia" panose="02040502050405020303" pitchFamily="18" charset="0"/>
                <a:ea typeface="Times New Roman" panose="02020603050405020304" pitchFamily="18" charset="0"/>
              </a:rPr>
              <a:t>Resuspension events </a:t>
            </a:r>
            <a:r>
              <a:rPr lang="pt-BR" dirty="0">
                <a:solidFill>
                  <a:srgbClr val="FF0000"/>
                </a:solidFill>
                <a:latin typeface="Georgia" panose="02040502050405020303" pitchFamily="18" charset="0"/>
                <a:ea typeface="Times New Roman" panose="02020603050405020304" pitchFamily="18" charset="0"/>
              </a:rPr>
              <a:t>occurred</a:t>
            </a:r>
            <a:r>
              <a:rPr lang="pt-BR" dirty="0">
                <a:solidFill>
                  <a:srgbClr val="000000"/>
                </a:solidFill>
                <a:latin typeface="Georgia" panose="02040502050405020303" pitchFamily="18" charset="0"/>
                <a:ea typeface="Times New Roman" panose="02020603050405020304" pitchFamily="18" charset="0"/>
              </a:rPr>
              <a:t> below the critical velocity range where the mean current velocity was 0.15 m/s, </a:t>
            </a:r>
            <a:r>
              <a:rPr lang="pt-BR" dirty="0">
                <a:solidFill>
                  <a:srgbClr val="FF0000"/>
                </a:solidFill>
                <a:latin typeface="Georgia" panose="02040502050405020303" pitchFamily="18" charset="0"/>
                <a:ea typeface="Times New Roman" panose="02020603050405020304" pitchFamily="18" charset="0"/>
              </a:rPr>
              <a:t>that was </a:t>
            </a:r>
            <a:r>
              <a:rPr lang="pt-BR" dirty="0">
                <a:solidFill>
                  <a:srgbClr val="000000"/>
                </a:solidFill>
                <a:latin typeface="Georgia" panose="02040502050405020303" pitchFamily="18" charset="0"/>
                <a:ea typeface="Times New Roman" panose="02020603050405020304" pitchFamily="18" charset="0"/>
              </a:rPr>
              <a:t>less than the threshold velocity U</a:t>
            </a:r>
            <a:r>
              <a:rPr lang="pt-BR" baseline="-25000" dirty="0">
                <a:solidFill>
                  <a:srgbClr val="000000"/>
                </a:solidFill>
                <a:latin typeface="Georgia" panose="02040502050405020303" pitchFamily="18" charset="0"/>
                <a:ea typeface="Times New Roman" panose="02020603050405020304" pitchFamily="18" charset="0"/>
              </a:rPr>
              <a:t>cr</a:t>
            </a:r>
            <a:r>
              <a:rPr lang="pt-BR" dirty="0">
                <a:solidFill>
                  <a:srgbClr val="000000"/>
                </a:solidFill>
                <a:latin typeface="Georgia" panose="02040502050405020303" pitchFamily="18" charset="0"/>
                <a:ea typeface="Times New Roman" panose="02020603050405020304" pitchFamily="18" charset="0"/>
              </a:rPr>
              <a:t>=0.16 m/s </a:t>
            </a:r>
            <a:r>
              <a:rPr lang="pt-BR" dirty="0">
                <a:solidFill>
                  <a:srgbClr val="FF0000"/>
                </a:solidFill>
                <a:latin typeface="Georgia" panose="02040502050405020303" pitchFamily="18" charset="0"/>
                <a:ea typeface="Times New Roman" panose="02020603050405020304" pitchFamily="18" charset="0"/>
              </a:rPr>
              <a:t>(Figure 3b). </a:t>
            </a:r>
            <a:r>
              <a:rPr lang="pt-BR" dirty="0">
                <a:solidFill>
                  <a:srgbClr val="000000"/>
                </a:solidFill>
                <a:latin typeface="Georgia" panose="02040502050405020303" pitchFamily="18" charset="0"/>
                <a:ea typeface="Times New Roman" panose="02020603050405020304" pitchFamily="18" charset="0"/>
              </a:rPr>
              <a:t>Below the 5 (dB) backscatter level, the five highest resuspension events</a:t>
            </a:r>
            <a:r>
              <a:rPr lang="pt-BR" dirty="0">
                <a:solidFill>
                  <a:srgbClr val="FF0000"/>
                </a:solidFill>
                <a:latin typeface="Georgia" panose="02040502050405020303" pitchFamily="18" charset="0"/>
                <a:ea typeface="Times New Roman" panose="02020603050405020304" pitchFamily="18" charset="0"/>
              </a:rPr>
              <a:t>,</a:t>
            </a:r>
            <a:r>
              <a:rPr lang="pt-BR" dirty="0">
                <a:solidFill>
                  <a:srgbClr val="000000"/>
                </a:solidFill>
                <a:latin typeface="Georgia" panose="02040502050405020303" pitchFamily="18" charset="0"/>
                <a:ea typeface="Times New Roman" panose="02020603050405020304" pitchFamily="18" charset="0"/>
              </a:rPr>
              <a:t> three </a:t>
            </a:r>
            <a:r>
              <a:rPr lang="pt-BR" dirty="0">
                <a:solidFill>
                  <a:srgbClr val="FF0000"/>
                </a:solidFill>
                <a:latin typeface="Georgia" panose="02040502050405020303" pitchFamily="18" charset="0"/>
                <a:ea typeface="Times New Roman" panose="02020603050405020304" pitchFamily="18" charset="0"/>
              </a:rPr>
              <a:t>occurred</a:t>
            </a:r>
            <a:r>
              <a:rPr lang="pt-BR" dirty="0">
                <a:solidFill>
                  <a:srgbClr val="000000"/>
                </a:solidFill>
                <a:latin typeface="Georgia" panose="02040502050405020303" pitchFamily="18" charset="0"/>
                <a:ea typeface="Times New Roman" panose="02020603050405020304" pitchFamily="18" charset="0"/>
              </a:rPr>
              <a:t> during bursts and two during sweeps suggesting high resuspension events </a:t>
            </a:r>
            <a:r>
              <a:rPr lang="pt-BR" dirty="0">
                <a:solidFill>
                  <a:srgbClr val="FF0000"/>
                </a:solidFill>
                <a:latin typeface="Georgia" panose="02040502050405020303" pitchFamily="18" charset="0"/>
                <a:ea typeface="Times New Roman" panose="02020603050405020304" pitchFamily="18" charset="0"/>
              </a:rPr>
              <a:t>were</a:t>
            </a:r>
            <a:r>
              <a:rPr lang="pt-BR" dirty="0">
                <a:solidFill>
                  <a:srgbClr val="000000"/>
                </a:solidFill>
                <a:latin typeface="Georgia" panose="02040502050405020303" pitchFamily="18" charset="0"/>
                <a:ea typeface="Times New Roman" panose="02020603050405020304" pitchFamily="18" charset="0"/>
              </a:rPr>
              <a:t> associated with bursts. Therefore, both above and below the critical velocity range, resespension events </a:t>
            </a:r>
            <a:r>
              <a:rPr lang="pt-BR" dirty="0">
                <a:solidFill>
                  <a:srgbClr val="FF0000"/>
                </a:solidFill>
                <a:latin typeface="Georgia" panose="02040502050405020303" pitchFamily="18" charset="0"/>
                <a:ea typeface="Times New Roman" panose="02020603050405020304" pitchFamily="18" charset="0"/>
              </a:rPr>
              <a:t>were</a:t>
            </a:r>
            <a:r>
              <a:rPr lang="pt-BR" dirty="0">
                <a:solidFill>
                  <a:srgbClr val="000000"/>
                </a:solidFill>
                <a:latin typeface="Georgia" panose="02040502050405020303" pitchFamily="18" charset="0"/>
                <a:ea typeface="Times New Roman" panose="02020603050405020304" pitchFamily="18" charset="0"/>
              </a:rPr>
              <a:t> dominated by bursts.</a:t>
            </a:r>
            <a:endParaRPr lang="en-AU" dirty="0">
              <a:solidFill>
                <a:srgbClr val="000000"/>
              </a:solidFill>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26338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48CF-215C-5EC1-07D5-6118B99C7A40}"/>
            </a:ext>
          </a:extLst>
        </p:cNvPr>
        <p:cNvGrpSpPr/>
        <p:nvPr/>
      </p:nvGrpSpPr>
      <p:grpSpPr>
        <a:xfrm>
          <a:off x="0" y="0"/>
          <a:ext cx="0" cy="0"/>
          <a:chOff x="0" y="0"/>
          <a:chExt cx="0" cy="0"/>
        </a:xfrm>
      </p:grpSpPr>
      <p:sp>
        <p:nvSpPr>
          <p:cNvPr id="66562" name="Rectangle 1">
            <a:extLst>
              <a:ext uri="{FF2B5EF4-FFF2-40B4-BE49-F238E27FC236}">
                <a16:creationId xmlns:a16="http://schemas.microsoft.com/office/drawing/2014/main" id="{280DDC98-CED3-73F0-F793-BDD011E789DD}"/>
              </a:ext>
            </a:extLst>
          </p:cNvPr>
          <p:cNvSpPr>
            <a:spLocks noChangeArrowheads="1"/>
          </p:cNvSpPr>
          <p:nvPr/>
        </p:nvSpPr>
        <p:spPr bwMode="auto">
          <a:xfrm>
            <a:off x="383035" y="2068395"/>
            <a:ext cx="9182384" cy="319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Aft>
                <a:spcPts val="992"/>
              </a:spcAft>
              <a:buFont typeface="Arial" pitchFamily="34" charset="0"/>
              <a:buChar char="•"/>
            </a:pPr>
            <a:r>
              <a:rPr lang="en-AU" altLang="en-US" dirty="0">
                <a:solidFill>
                  <a:srgbClr val="002060"/>
                </a:solidFill>
              </a:rPr>
              <a:t>Draft your objectives (message you want convey)</a:t>
            </a:r>
          </a:p>
          <a:p>
            <a:pPr eaLnBrk="1" hangingPunct="1">
              <a:spcAft>
                <a:spcPts val="992"/>
              </a:spcAft>
              <a:buFont typeface="Arial" pitchFamily="34" charset="0"/>
              <a:buChar char="•"/>
            </a:pPr>
            <a:r>
              <a:rPr lang="en-AU" altLang="en-US" dirty="0">
                <a:solidFill>
                  <a:srgbClr val="002060"/>
                </a:solidFill>
              </a:rPr>
              <a:t>Prepare your figures and place them in sequence to make sure that you have sufficient material to convey the message</a:t>
            </a:r>
          </a:p>
          <a:p>
            <a:pPr eaLnBrk="1" hangingPunct="1">
              <a:spcAft>
                <a:spcPts val="992"/>
              </a:spcAft>
              <a:buFont typeface="Arial" pitchFamily="34" charset="0"/>
              <a:buChar char="•"/>
            </a:pPr>
            <a:r>
              <a:rPr lang="en-AU" altLang="en-US" dirty="0">
                <a:solidFill>
                  <a:srgbClr val="002060"/>
                </a:solidFill>
              </a:rPr>
              <a:t>Prepare </a:t>
            </a:r>
            <a:r>
              <a:rPr lang="en-AU" altLang="en-US" b="1" dirty="0">
                <a:solidFill>
                  <a:srgbClr val="002060"/>
                </a:solidFill>
              </a:rPr>
              <a:t>simple declarative statements that </a:t>
            </a:r>
            <a:r>
              <a:rPr lang="en-AU" altLang="en-US" dirty="0">
                <a:solidFill>
                  <a:srgbClr val="002060"/>
                </a:solidFill>
              </a:rPr>
              <a:t>highlight the key results</a:t>
            </a:r>
          </a:p>
          <a:p>
            <a:pPr eaLnBrk="1" hangingPunct="1">
              <a:spcAft>
                <a:spcPts val="992"/>
              </a:spcAft>
              <a:buFont typeface="Arial" pitchFamily="34" charset="0"/>
              <a:buChar char="•"/>
            </a:pPr>
            <a:r>
              <a:rPr lang="en-AU" altLang="en-US" dirty="0">
                <a:solidFill>
                  <a:srgbClr val="002060"/>
                </a:solidFill>
              </a:rPr>
              <a:t>Ensure your objectives have been addressed</a:t>
            </a:r>
          </a:p>
          <a:p>
            <a:pPr eaLnBrk="1" hangingPunct="1">
              <a:spcAft>
                <a:spcPts val="992"/>
              </a:spcAft>
              <a:buFont typeface="Arial" pitchFamily="34" charset="0"/>
              <a:buChar char="•"/>
            </a:pPr>
            <a:r>
              <a:rPr lang="en-AU" altLang="en-US" dirty="0">
                <a:solidFill>
                  <a:srgbClr val="002060"/>
                </a:solidFill>
              </a:rPr>
              <a:t>You are now ready to write the paper</a:t>
            </a:r>
          </a:p>
        </p:txBody>
      </p:sp>
      <p:sp>
        <p:nvSpPr>
          <p:cNvPr id="66563" name="Rectangle 2">
            <a:extLst>
              <a:ext uri="{FF2B5EF4-FFF2-40B4-BE49-F238E27FC236}">
                <a16:creationId xmlns:a16="http://schemas.microsoft.com/office/drawing/2014/main" id="{CDA861B9-C88A-D51E-D526-A37F39B562EC}"/>
              </a:ext>
            </a:extLst>
          </p:cNvPr>
          <p:cNvSpPr>
            <a:spLocks noChangeArrowheads="1"/>
          </p:cNvSpPr>
          <p:nvPr/>
        </p:nvSpPr>
        <p:spPr bwMode="auto">
          <a:xfrm>
            <a:off x="383035" y="109051"/>
            <a:ext cx="5456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Advice for writing a paper</a:t>
            </a:r>
          </a:p>
        </p:txBody>
      </p:sp>
      <p:sp>
        <p:nvSpPr>
          <p:cNvPr id="2" name="Rectangle 1">
            <a:extLst>
              <a:ext uri="{FF2B5EF4-FFF2-40B4-BE49-F238E27FC236}">
                <a16:creationId xmlns:a16="http://schemas.microsoft.com/office/drawing/2014/main" id="{A2CC987D-E38C-F9B2-724B-82B8BFB2744A}"/>
              </a:ext>
            </a:extLst>
          </p:cNvPr>
          <p:cNvSpPr>
            <a:spLocks noChangeArrowheads="1"/>
          </p:cNvSpPr>
          <p:nvPr/>
        </p:nvSpPr>
        <p:spPr bwMode="auto">
          <a:xfrm>
            <a:off x="331416" y="1219692"/>
            <a:ext cx="96087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marL="0" indent="0" eaLnBrk="1" hangingPunct="1">
              <a:spcAft>
                <a:spcPts val="992"/>
              </a:spcAft>
            </a:pPr>
            <a:r>
              <a:rPr lang="en-AU" altLang="en-US" sz="3000" dirty="0">
                <a:solidFill>
                  <a:srgbClr val="FF0000"/>
                </a:solidFill>
              </a:rPr>
              <a:t>A paper is a scientific story with a clear single message</a:t>
            </a:r>
          </a:p>
        </p:txBody>
      </p:sp>
    </p:spTree>
    <p:extLst>
      <p:ext uri="{BB962C8B-B14F-4D97-AF65-F5344CB8AC3E}">
        <p14:creationId xmlns:p14="http://schemas.microsoft.com/office/powerpoint/2010/main" val="379310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81805" y="150548"/>
            <a:ext cx="4725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a:solidFill>
                  <a:srgbClr val="002060"/>
                </a:solidFill>
              </a:rPr>
              <a:t>Paper writing process</a:t>
            </a:r>
          </a:p>
        </p:txBody>
      </p:sp>
      <p:sp>
        <p:nvSpPr>
          <p:cNvPr id="3" name="Rectangle 2"/>
          <p:cNvSpPr>
            <a:spLocks noChangeArrowheads="1"/>
          </p:cNvSpPr>
          <p:nvPr/>
        </p:nvSpPr>
        <p:spPr bwMode="auto">
          <a:xfrm>
            <a:off x="533731" y="1038776"/>
            <a:ext cx="9010319" cy="350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Aft>
                <a:spcPts val="992"/>
              </a:spcAft>
              <a:buFont typeface="Arial" pitchFamily="34" charset="0"/>
              <a:buChar char="•"/>
            </a:pPr>
            <a:r>
              <a:rPr lang="en-AU" altLang="en-US" sz="2000" dirty="0">
                <a:solidFill>
                  <a:srgbClr val="002060"/>
                </a:solidFill>
              </a:rPr>
              <a:t>Complete the work required for the paper</a:t>
            </a:r>
          </a:p>
          <a:p>
            <a:pPr eaLnBrk="1" hangingPunct="1">
              <a:spcAft>
                <a:spcPts val="992"/>
              </a:spcAft>
              <a:buFont typeface="Arial" pitchFamily="34" charset="0"/>
              <a:buChar char="•"/>
            </a:pPr>
            <a:r>
              <a:rPr lang="en-AU" altLang="en-US" sz="2000" dirty="0">
                <a:solidFill>
                  <a:srgbClr val="002060"/>
                </a:solidFill>
              </a:rPr>
              <a:t>Complete first draft and undertake internal review (co-authors, supervisor, colleagues)</a:t>
            </a:r>
          </a:p>
          <a:p>
            <a:pPr eaLnBrk="1" hangingPunct="1">
              <a:spcAft>
                <a:spcPts val="992"/>
              </a:spcAft>
              <a:buFont typeface="Arial" pitchFamily="34" charset="0"/>
              <a:buChar char="•"/>
            </a:pPr>
            <a:r>
              <a:rPr lang="en-AU" altLang="en-US" sz="2000" dirty="0">
                <a:solidFill>
                  <a:srgbClr val="002060"/>
                </a:solidFill>
              </a:rPr>
              <a:t>Submit to Journal</a:t>
            </a:r>
          </a:p>
          <a:p>
            <a:pPr eaLnBrk="1" hangingPunct="1">
              <a:spcAft>
                <a:spcPts val="992"/>
              </a:spcAft>
              <a:buFont typeface="Arial" pitchFamily="34" charset="0"/>
              <a:buChar char="•"/>
            </a:pPr>
            <a:r>
              <a:rPr lang="en-AU" altLang="en-US" sz="2000" dirty="0">
                <a:solidFill>
                  <a:srgbClr val="002060"/>
                </a:solidFill>
              </a:rPr>
              <a:t>Editor sends it out to reviewers</a:t>
            </a:r>
          </a:p>
          <a:p>
            <a:pPr eaLnBrk="1" hangingPunct="1">
              <a:spcAft>
                <a:spcPts val="992"/>
              </a:spcAft>
              <a:buFont typeface="Arial" pitchFamily="34" charset="0"/>
              <a:buChar char="•"/>
            </a:pPr>
            <a:r>
              <a:rPr lang="en-AU" altLang="en-US" sz="2000" dirty="0">
                <a:solidFill>
                  <a:srgbClr val="002060"/>
                </a:solidFill>
              </a:rPr>
              <a:t>Editor makes decision based on recommendation of reviewers usually requires modification (minor or major) or rejection.</a:t>
            </a:r>
          </a:p>
          <a:p>
            <a:pPr eaLnBrk="1" hangingPunct="1">
              <a:spcAft>
                <a:spcPts val="992"/>
              </a:spcAft>
              <a:buFont typeface="Arial" pitchFamily="34" charset="0"/>
              <a:buChar char="•"/>
            </a:pPr>
            <a:r>
              <a:rPr lang="en-AU" altLang="en-US" sz="2000" dirty="0">
                <a:solidFill>
                  <a:srgbClr val="002060"/>
                </a:solidFill>
              </a:rPr>
              <a:t>Address the reviewers comments clearly and document the changes and then re-submit to Editor.</a:t>
            </a:r>
          </a:p>
        </p:txBody>
      </p:sp>
      <p:sp>
        <p:nvSpPr>
          <p:cNvPr id="2" name="Rectangle 1"/>
          <p:cNvSpPr/>
          <p:nvPr/>
        </p:nvSpPr>
        <p:spPr>
          <a:xfrm>
            <a:off x="3281069" y="4996782"/>
            <a:ext cx="3515642" cy="523220"/>
          </a:xfrm>
          <a:prstGeom prst="rect">
            <a:avLst/>
          </a:prstGeom>
        </p:spPr>
        <p:txBody>
          <a:bodyPr wrap="none">
            <a:spAutoFit/>
          </a:bodyPr>
          <a:lstStyle/>
          <a:p>
            <a:pPr>
              <a:spcAft>
                <a:spcPts val="992"/>
              </a:spcAft>
            </a:pPr>
            <a:r>
              <a:rPr lang="en-AU" altLang="en-US" sz="2800" dirty="0">
                <a:solidFill>
                  <a:srgbClr val="FF0000"/>
                </a:solidFill>
                <a:latin typeface="Georgia" panose="02040502050405020303" pitchFamily="18" charset="0"/>
              </a:rPr>
              <a:t>No difference to PhD</a:t>
            </a:r>
          </a:p>
        </p:txBody>
      </p:sp>
    </p:spTree>
    <p:extLst>
      <p:ext uri="{BB962C8B-B14F-4D97-AF65-F5344CB8AC3E}">
        <p14:creationId xmlns:p14="http://schemas.microsoft.com/office/powerpoint/2010/main" val="1495800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6727" y="-150052"/>
            <a:ext cx="6930672" cy="1183990"/>
          </a:xfrm>
        </p:spPr>
        <p:txBody>
          <a:bodyPr/>
          <a:lstStyle/>
          <a:p>
            <a:r>
              <a:rPr lang="en-US" altLang="en-US" sz="3600" dirty="0">
                <a:solidFill>
                  <a:srgbClr val="002060"/>
                </a:solidFill>
                <a:latin typeface="Georgia" panose="02040502050405020303" pitchFamily="18" charset="0"/>
              </a:rPr>
              <a:t>IMRAD Story</a:t>
            </a:r>
            <a:br>
              <a:rPr lang="en-US" altLang="en-US" sz="3600" dirty="0">
                <a:solidFill>
                  <a:srgbClr val="002060"/>
                </a:solidFill>
                <a:latin typeface="Georgia" panose="02040502050405020303" pitchFamily="18" charset="0"/>
              </a:rPr>
            </a:br>
            <a:r>
              <a:rPr lang="en-US" altLang="en-US" sz="1985" dirty="0">
                <a:solidFill>
                  <a:srgbClr val="002060"/>
                </a:solidFill>
                <a:latin typeface="Georgia" panose="02040502050405020303" pitchFamily="18" charset="0"/>
              </a:rPr>
              <a:t>(Introduction, Methods, Results and Discussion)</a:t>
            </a:r>
          </a:p>
        </p:txBody>
      </p:sp>
      <p:sp>
        <p:nvSpPr>
          <p:cNvPr id="53251" name="Rectangle 3"/>
          <p:cNvSpPr>
            <a:spLocks noGrp="1" noChangeArrowheads="1"/>
          </p:cNvSpPr>
          <p:nvPr>
            <p:ph type="body" idx="1"/>
          </p:nvPr>
        </p:nvSpPr>
        <p:spPr>
          <a:xfrm>
            <a:off x="474002" y="1167587"/>
            <a:ext cx="9218638" cy="3402330"/>
          </a:xfrm>
        </p:spPr>
        <p:txBody>
          <a:bodyPr>
            <a:noAutofit/>
          </a:bodyPr>
          <a:lstStyle/>
          <a:p>
            <a:pPr>
              <a:lnSpc>
                <a:spcPct val="90000"/>
              </a:lnSpc>
            </a:pPr>
            <a:r>
              <a:rPr lang="en-US" altLang="en-US" sz="2400" dirty="0">
                <a:solidFill>
                  <a:srgbClr val="002060"/>
                </a:solidFill>
                <a:latin typeface="Georgia" panose="02040502050405020303" pitchFamily="18" charset="0"/>
              </a:rPr>
              <a:t>Early journals published </a:t>
            </a:r>
            <a:r>
              <a:rPr lang="en-US" altLang="en-US" sz="2400" b="1" dirty="0">
                <a:solidFill>
                  <a:srgbClr val="002060"/>
                </a:solidFill>
                <a:latin typeface="Georgia" panose="02040502050405020303" pitchFamily="18" charset="0"/>
              </a:rPr>
              <a:t>descriptive</a:t>
            </a:r>
            <a:r>
              <a:rPr lang="en-US" altLang="en-US" sz="2400" dirty="0">
                <a:solidFill>
                  <a:srgbClr val="002060"/>
                </a:solidFill>
                <a:latin typeface="Georgia" panose="02040502050405020303" pitchFamily="18" charset="0"/>
              </a:rPr>
              <a:t> papers (still used sometimes)</a:t>
            </a:r>
          </a:p>
          <a:p>
            <a:pPr>
              <a:lnSpc>
                <a:spcPct val="90000"/>
              </a:lnSpc>
            </a:pPr>
            <a:r>
              <a:rPr lang="en-US" altLang="en-US" sz="2400" dirty="0">
                <a:solidFill>
                  <a:srgbClr val="002060"/>
                </a:solidFill>
                <a:latin typeface="Georgia" panose="02040502050405020303" pitchFamily="18" charset="0"/>
              </a:rPr>
              <a:t>By the second half of the 19</a:t>
            </a:r>
            <a:r>
              <a:rPr lang="en-US" altLang="en-US" sz="2400" baseline="30000" dirty="0">
                <a:solidFill>
                  <a:srgbClr val="002060"/>
                </a:solidFill>
                <a:latin typeface="Georgia" panose="02040502050405020303" pitchFamily="18" charset="0"/>
              </a:rPr>
              <a:t>th</a:t>
            </a:r>
            <a:r>
              <a:rPr lang="en-US" altLang="en-US" sz="2400" dirty="0">
                <a:solidFill>
                  <a:srgbClr val="002060"/>
                </a:solidFill>
                <a:latin typeface="Georgia" panose="02040502050405020303" pitchFamily="18" charset="0"/>
              </a:rPr>
              <a:t> century, reproducibility of experiments became a fundamental principle of the philosophy of science.</a:t>
            </a:r>
          </a:p>
          <a:p>
            <a:pPr>
              <a:lnSpc>
                <a:spcPct val="90000"/>
              </a:lnSpc>
            </a:pPr>
            <a:r>
              <a:rPr lang="en-US" altLang="en-US" sz="2400" dirty="0">
                <a:solidFill>
                  <a:srgbClr val="002060"/>
                </a:solidFill>
                <a:latin typeface="Georgia" panose="02040502050405020303" pitchFamily="18" charset="0"/>
              </a:rPr>
              <a:t>The methods section became all important since Louis Pasteur confirmed the germ theory of disease</a:t>
            </a:r>
          </a:p>
          <a:p>
            <a:pPr>
              <a:lnSpc>
                <a:spcPct val="90000"/>
              </a:lnSpc>
            </a:pPr>
            <a:r>
              <a:rPr lang="en-US" altLang="en-US" sz="2400" dirty="0">
                <a:solidFill>
                  <a:srgbClr val="002060"/>
                </a:solidFill>
                <a:latin typeface="Georgia" panose="02040502050405020303" pitchFamily="18" charset="0"/>
              </a:rPr>
              <a:t>IMRAD organization of a scientific paper started to develop </a:t>
            </a:r>
          </a:p>
          <a:p>
            <a:pPr>
              <a:lnSpc>
                <a:spcPct val="90000"/>
              </a:lnSpc>
            </a:pPr>
            <a:r>
              <a:rPr lang="en-US" altLang="en-US" sz="2400" dirty="0">
                <a:solidFill>
                  <a:srgbClr val="002060"/>
                </a:solidFill>
                <a:latin typeface="Georgia" panose="02040502050405020303" pitchFamily="18" charset="0"/>
              </a:rPr>
              <a:t>IMRAD format slowly progressed in the latter half of the 19</a:t>
            </a:r>
            <a:r>
              <a:rPr lang="en-US" altLang="en-US" sz="2400" baseline="30000" dirty="0">
                <a:solidFill>
                  <a:srgbClr val="002060"/>
                </a:solidFill>
                <a:latin typeface="Georgia" panose="02040502050405020303" pitchFamily="18" charset="0"/>
              </a:rPr>
              <a:t>th</a:t>
            </a:r>
            <a:r>
              <a:rPr lang="en-US" altLang="en-US" sz="2400" dirty="0">
                <a:solidFill>
                  <a:srgbClr val="002060"/>
                </a:solidFill>
                <a:latin typeface="Georgia" panose="02040502050405020303" pitchFamily="18" charset="0"/>
              </a:rPr>
              <a:t> century</a:t>
            </a:r>
          </a:p>
          <a:p>
            <a:pPr>
              <a:lnSpc>
                <a:spcPct val="90000"/>
              </a:lnSpc>
            </a:pPr>
            <a:endParaRPr lang="en-US" altLang="en-US" sz="2400" dirty="0">
              <a:solidFill>
                <a:srgbClr val="002060"/>
              </a:solidFill>
              <a:latin typeface="Georgia" panose="02040502050405020303" pitchFamily="18" charset="0"/>
            </a:endParaRPr>
          </a:p>
          <a:p>
            <a:pPr>
              <a:lnSpc>
                <a:spcPct val="90000"/>
              </a:lnSpc>
            </a:pPr>
            <a:endParaRPr lang="en-US" altLang="en-US" sz="2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23623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1387" y="-98464"/>
            <a:ext cx="6552636" cy="1183990"/>
          </a:xfrm>
        </p:spPr>
        <p:txBody>
          <a:bodyPr>
            <a:normAutofit/>
          </a:bodyPr>
          <a:lstStyle/>
          <a:p>
            <a:pPr>
              <a:buFont typeface="Wingdings" pitchFamily="2" charset="2"/>
              <a:buNone/>
            </a:pPr>
            <a:r>
              <a:rPr lang="en-US" altLang="en-US" sz="3600" dirty="0">
                <a:solidFill>
                  <a:srgbClr val="002060"/>
                </a:solidFill>
                <a:latin typeface="Georgia" panose="02040502050405020303" pitchFamily="18" charset="0"/>
              </a:rPr>
              <a:t> IMRAD Format</a:t>
            </a:r>
          </a:p>
        </p:txBody>
      </p:sp>
      <p:sp>
        <p:nvSpPr>
          <p:cNvPr id="54275" name="Rectangle 3"/>
          <p:cNvSpPr>
            <a:spLocks noGrp="1" noChangeArrowheads="1"/>
          </p:cNvSpPr>
          <p:nvPr>
            <p:ph type="body" idx="1"/>
          </p:nvPr>
        </p:nvSpPr>
        <p:spPr>
          <a:xfrm>
            <a:off x="321387" y="1236601"/>
            <a:ext cx="9290201" cy="3402330"/>
          </a:xfrm>
        </p:spPr>
        <p:txBody>
          <a:bodyPr>
            <a:normAutofit/>
          </a:bodyPr>
          <a:lstStyle/>
          <a:p>
            <a:pPr>
              <a:lnSpc>
                <a:spcPct val="90000"/>
              </a:lnSpc>
            </a:pPr>
            <a:r>
              <a:rPr lang="en-US" altLang="en-US" dirty="0">
                <a:solidFill>
                  <a:srgbClr val="FF0066"/>
                </a:solidFill>
                <a:latin typeface="Georgia" panose="02040502050405020303" pitchFamily="18" charset="0"/>
              </a:rPr>
              <a:t> I</a:t>
            </a:r>
            <a:r>
              <a:rPr lang="en-US" altLang="en-US" dirty="0">
                <a:latin typeface="Georgia" panose="02040502050405020303" pitchFamily="18" charset="0"/>
              </a:rPr>
              <a:t>  = </a:t>
            </a:r>
            <a:r>
              <a:rPr lang="en-US" altLang="en-US" dirty="0">
                <a:solidFill>
                  <a:srgbClr val="FF0000"/>
                </a:solidFill>
                <a:latin typeface="Georgia" panose="02040502050405020303" pitchFamily="18" charset="0"/>
              </a:rPr>
              <a:t>Introduction</a:t>
            </a:r>
            <a:r>
              <a:rPr lang="en-US" altLang="en-US" dirty="0">
                <a:latin typeface="Georgia" panose="02040502050405020303" pitchFamily="18" charset="0"/>
              </a:rPr>
              <a:t>, </a:t>
            </a:r>
            <a:r>
              <a:rPr lang="en-US" altLang="en-US" dirty="0">
                <a:solidFill>
                  <a:srgbClr val="002060"/>
                </a:solidFill>
                <a:latin typeface="Georgia" panose="02040502050405020303" pitchFamily="18" charset="0"/>
              </a:rPr>
              <a:t>what question  (problem) was studied</a:t>
            </a:r>
          </a:p>
          <a:p>
            <a:pPr>
              <a:lnSpc>
                <a:spcPct val="90000"/>
              </a:lnSpc>
            </a:pPr>
            <a:r>
              <a:rPr lang="en-US" altLang="en-US" dirty="0">
                <a:solidFill>
                  <a:srgbClr val="FF0066"/>
                </a:solidFill>
                <a:latin typeface="Georgia" panose="02040502050405020303" pitchFamily="18" charset="0"/>
              </a:rPr>
              <a:t>M</a:t>
            </a:r>
            <a:r>
              <a:rPr lang="en-US" altLang="en-US" dirty="0">
                <a:latin typeface="Georgia" panose="02040502050405020303" pitchFamily="18" charset="0"/>
              </a:rPr>
              <a:t> = </a:t>
            </a:r>
            <a:r>
              <a:rPr lang="en-US" altLang="en-US" dirty="0">
                <a:solidFill>
                  <a:srgbClr val="FF0000"/>
                </a:solidFill>
                <a:latin typeface="Georgia" panose="02040502050405020303" pitchFamily="18" charset="0"/>
              </a:rPr>
              <a:t>Methods</a:t>
            </a:r>
            <a:r>
              <a:rPr lang="en-US" altLang="en-US" dirty="0">
                <a:latin typeface="Georgia" panose="02040502050405020303" pitchFamily="18" charset="0"/>
              </a:rPr>
              <a:t>, </a:t>
            </a:r>
            <a:r>
              <a:rPr lang="en-US" altLang="en-US" dirty="0">
                <a:solidFill>
                  <a:srgbClr val="002060"/>
                </a:solidFill>
                <a:latin typeface="Georgia" panose="02040502050405020303" pitchFamily="18" charset="0"/>
              </a:rPr>
              <a:t>how was the problem studied</a:t>
            </a:r>
          </a:p>
          <a:p>
            <a:pPr>
              <a:lnSpc>
                <a:spcPct val="90000"/>
              </a:lnSpc>
            </a:pPr>
            <a:r>
              <a:rPr lang="en-US" altLang="en-US" dirty="0">
                <a:solidFill>
                  <a:srgbClr val="FF0066"/>
                </a:solidFill>
                <a:latin typeface="Georgia" panose="02040502050405020303" pitchFamily="18" charset="0"/>
              </a:rPr>
              <a:t>R</a:t>
            </a:r>
            <a:r>
              <a:rPr lang="en-US" altLang="en-US" dirty="0">
                <a:latin typeface="Georgia" panose="02040502050405020303" pitchFamily="18" charset="0"/>
              </a:rPr>
              <a:t> = </a:t>
            </a:r>
            <a:r>
              <a:rPr lang="en-US" altLang="en-US" dirty="0">
                <a:solidFill>
                  <a:srgbClr val="FF0000"/>
                </a:solidFill>
                <a:latin typeface="Georgia" panose="02040502050405020303" pitchFamily="18" charset="0"/>
              </a:rPr>
              <a:t>Results</a:t>
            </a:r>
            <a:r>
              <a:rPr lang="en-US" altLang="en-US" dirty="0">
                <a:latin typeface="Georgia" panose="02040502050405020303" pitchFamily="18" charset="0"/>
              </a:rPr>
              <a:t>, </a:t>
            </a:r>
            <a:r>
              <a:rPr lang="en-US" altLang="en-US" dirty="0">
                <a:solidFill>
                  <a:srgbClr val="002060"/>
                </a:solidFill>
                <a:latin typeface="Georgia" panose="02040502050405020303" pitchFamily="18" charset="0"/>
              </a:rPr>
              <a:t>what are the findings</a:t>
            </a:r>
          </a:p>
          <a:p>
            <a:pPr>
              <a:lnSpc>
                <a:spcPct val="90000"/>
              </a:lnSpc>
            </a:pPr>
            <a:r>
              <a:rPr lang="en-US" altLang="en-US" dirty="0">
                <a:solidFill>
                  <a:srgbClr val="FF0066"/>
                </a:solidFill>
                <a:latin typeface="Georgia" panose="02040502050405020303" pitchFamily="18" charset="0"/>
              </a:rPr>
              <a:t>A</a:t>
            </a:r>
            <a:r>
              <a:rPr lang="en-US" altLang="en-US" dirty="0">
                <a:latin typeface="Georgia" panose="02040502050405020303" pitchFamily="18" charset="0"/>
              </a:rPr>
              <a:t> = and</a:t>
            </a:r>
          </a:p>
          <a:p>
            <a:pPr>
              <a:lnSpc>
                <a:spcPct val="90000"/>
              </a:lnSpc>
            </a:pPr>
            <a:r>
              <a:rPr lang="en-US" altLang="en-US" dirty="0">
                <a:solidFill>
                  <a:srgbClr val="FF0066"/>
                </a:solidFill>
                <a:latin typeface="Georgia" panose="02040502050405020303" pitchFamily="18" charset="0"/>
              </a:rPr>
              <a:t>D</a:t>
            </a:r>
            <a:r>
              <a:rPr lang="en-US" altLang="en-US" dirty="0">
                <a:latin typeface="Georgia" panose="02040502050405020303" pitchFamily="18" charset="0"/>
              </a:rPr>
              <a:t> = </a:t>
            </a:r>
            <a:r>
              <a:rPr lang="en-US" altLang="en-US" dirty="0">
                <a:solidFill>
                  <a:srgbClr val="FF0000"/>
                </a:solidFill>
                <a:latin typeface="Georgia" panose="02040502050405020303" pitchFamily="18" charset="0"/>
              </a:rPr>
              <a:t>Discussion</a:t>
            </a:r>
            <a:r>
              <a:rPr lang="en-US" altLang="en-US" dirty="0">
                <a:latin typeface="Georgia" panose="02040502050405020303" pitchFamily="18" charset="0"/>
              </a:rPr>
              <a:t>, </a:t>
            </a:r>
            <a:r>
              <a:rPr lang="en-US" altLang="en-US" dirty="0">
                <a:solidFill>
                  <a:srgbClr val="002060"/>
                </a:solidFill>
                <a:latin typeface="Georgia" panose="02040502050405020303" pitchFamily="18" charset="0"/>
              </a:rPr>
              <a:t>what do these findings mean</a:t>
            </a:r>
          </a:p>
        </p:txBody>
      </p:sp>
    </p:spTree>
    <p:extLst>
      <p:ext uri="{BB962C8B-B14F-4D97-AF65-F5344CB8AC3E}">
        <p14:creationId xmlns:p14="http://schemas.microsoft.com/office/powerpoint/2010/main" val="414139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284213" y="81789"/>
            <a:ext cx="5129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Structure of a paper</a:t>
            </a:r>
          </a:p>
        </p:txBody>
      </p:sp>
      <p:sp>
        <p:nvSpPr>
          <p:cNvPr id="3" name="Rectangle 2"/>
          <p:cNvSpPr/>
          <p:nvPr/>
        </p:nvSpPr>
        <p:spPr>
          <a:xfrm>
            <a:off x="3504538" y="1004160"/>
            <a:ext cx="3130617" cy="5027467"/>
          </a:xfrm>
          <a:prstGeom prst="rect">
            <a:avLst/>
          </a:prstGeom>
        </p:spPr>
        <p:txBody>
          <a:bodyPr>
            <a:spAutoFit/>
          </a:bodyPr>
          <a:lstStyle/>
          <a:p>
            <a:pPr>
              <a:defRPr/>
            </a:pPr>
            <a:r>
              <a:rPr lang="en-AU" sz="2400" dirty="0">
                <a:solidFill>
                  <a:srgbClr val="002060"/>
                </a:solidFill>
                <a:latin typeface="Georgia" panose="02040502050405020303" pitchFamily="18" charset="0"/>
              </a:rPr>
              <a:t>Title</a:t>
            </a:r>
          </a:p>
          <a:p>
            <a:pPr>
              <a:spcBef>
                <a:spcPts val="992"/>
              </a:spcBef>
              <a:defRPr/>
            </a:pPr>
            <a:r>
              <a:rPr lang="en-AU" sz="2400" dirty="0">
                <a:solidFill>
                  <a:srgbClr val="002060"/>
                </a:solidFill>
                <a:latin typeface="Georgia" panose="02040502050405020303" pitchFamily="18" charset="0"/>
              </a:rPr>
              <a:t>Abstract</a:t>
            </a:r>
          </a:p>
          <a:p>
            <a:pPr>
              <a:spcBef>
                <a:spcPts val="992"/>
              </a:spcBef>
              <a:defRPr/>
            </a:pPr>
            <a:r>
              <a:rPr lang="en-AU" sz="2400" dirty="0">
                <a:solidFill>
                  <a:srgbClr val="002060"/>
                </a:solidFill>
                <a:latin typeface="Georgia" panose="02040502050405020303" pitchFamily="18" charset="0"/>
              </a:rPr>
              <a:t>Introduction</a:t>
            </a:r>
          </a:p>
          <a:p>
            <a:pPr>
              <a:spcBef>
                <a:spcPts val="992"/>
              </a:spcBef>
              <a:defRPr/>
            </a:pPr>
            <a:r>
              <a:rPr lang="en-AU" sz="2400" dirty="0">
                <a:solidFill>
                  <a:srgbClr val="002060"/>
                </a:solidFill>
                <a:latin typeface="Georgia" panose="02040502050405020303" pitchFamily="18" charset="0"/>
              </a:rPr>
              <a:t>Methods</a:t>
            </a:r>
          </a:p>
          <a:p>
            <a:pPr>
              <a:spcBef>
                <a:spcPts val="992"/>
              </a:spcBef>
              <a:defRPr/>
            </a:pPr>
            <a:r>
              <a:rPr lang="en-AU" sz="2400" dirty="0">
                <a:solidFill>
                  <a:srgbClr val="002060"/>
                </a:solidFill>
                <a:latin typeface="Georgia" panose="02040502050405020303" pitchFamily="18" charset="0"/>
              </a:rPr>
              <a:t>Results</a:t>
            </a:r>
          </a:p>
          <a:p>
            <a:pPr>
              <a:spcBef>
                <a:spcPts val="992"/>
              </a:spcBef>
              <a:defRPr/>
            </a:pPr>
            <a:r>
              <a:rPr lang="en-AU" sz="2400" dirty="0">
                <a:solidFill>
                  <a:srgbClr val="002060"/>
                </a:solidFill>
                <a:latin typeface="Georgia" panose="02040502050405020303" pitchFamily="18" charset="0"/>
              </a:rPr>
              <a:t>Discussion</a:t>
            </a:r>
          </a:p>
          <a:p>
            <a:pPr>
              <a:spcBef>
                <a:spcPts val="992"/>
              </a:spcBef>
              <a:defRPr/>
            </a:pPr>
            <a:r>
              <a:rPr lang="en-AU" sz="2400" dirty="0">
                <a:solidFill>
                  <a:srgbClr val="002060"/>
                </a:solidFill>
                <a:latin typeface="Georgia" panose="02040502050405020303" pitchFamily="18" charset="0"/>
              </a:rPr>
              <a:t>Conclusions</a:t>
            </a:r>
          </a:p>
          <a:p>
            <a:pPr>
              <a:spcBef>
                <a:spcPts val="992"/>
              </a:spcBef>
              <a:defRPr/>
            </a:pPr>
            <a:r>
              <a:rPr lang="en-AU" sz="2400" dirty="0">
                <a:solidFill>
                  <a:srgbClr val="002060"/>
                </a:solidFill>
                <a:latin typeface="Georgia" panose="02040502050405020303" pitchFamily="18" charset="0"/>
              </a:rPr>
              <a:t>Acknowledgements</a:t>
            </a:r>
          </a:p>
          <a:p>
            <a:pPr>
              <a:spcBef>
                <a:spcPts val="992"/>
              </a:spcBef>
              <a:defRPr/>
            </a:pPr>
            <a:r>
              <a:rPr lang="en-AU" sz="2400" dirty="0">
                <a:solidFill>
                  <a:srgbClr val="002060"/>
                </a:solidFill>
                <a:latin typeface="Georgia" panose="02040502050405020303" pitchFamily="18" charset="0"/>
              </a:rPr>
              <a:t>References</a:t>
            </a:r>
          </a:p>
          <a:p>
            <a:pPr marL="448945">
              <a:buFont typeface="Georgia" pitchFamily="18" charset="0"/>
              <a:buChar char="–"/>
              <a:defRPr/>
            </a:pPr>
            <a:endParaRPr lang="en-AU" sz="1488" dirty="0">
              <a:solidFill>
                <a:srgbClr val="002060"/>
              </a:solidFill>
              <a:latin typeface="Georgia" panose="02040502050405020303" pitchFamily="18" charset="0"/>
            </a:endParaRPr>
          </a:p>
          <a:p>
            <a:pPr>
              <a:defRPr/>
            </a:pPr>
            <a:endParaRPr lang="en-AU" sz="2315" dirty="0">
              <a:solidFill>
                <a:srgbClr val="002060"/>
              </a:solidFill>
              <a:latin typeface="Georgia" panose="02040502050405020303" pitchFamily="18" charset="0"/>
            </a:endParaRPr>
          </a:p>
        </p:txBody>
      </p:sp>
      <p:sp>
        <p:nvSpPr>
          <p:cNvPr id="2" name="Rectangle 1"/>
          <p:cNvSpPr/>
          <p:nvPr/>
        </p:nvSpPr>
        <p:spPr>
          <a:xfrm>
            <a:off x="6006761" y="2297285"/>
            <a:ext cx="1021433" cy="321306"/>
          </a:xfrm>
          <a:prstGeom prst="rect">
            <a:avLst/>
          </a:prstGeom>
        </p:spPr>
        <p:txBody>
          <a:bodyPr wrap="none">
            <a:spAutoFit/>
          </a:bodyPr>
          <a:lstStyle/>
          <a:p>
            <a:pPr>
              <a:spcBef>
                <a:spcPts val="992"/>
              </a:spcBef>
              <a:defRPr/>
            </a:pPr>
            <a:r>
              <a:rPr lang="en-AU" sz="1488" dirty="0">
                <a:solidFill>
                  <a:srgbClr val="002060"/>
                </a:solidFill>
              </a:rPr>
              <a:t>Study site</a:t>
            </a:r>
          </a:p>
        </p:txBody>
      </p:sp>
      <p:cxnSp>
        <p:nvCxnSpPr>
          <p:cNvPr id="5" name="Straight Arrow Connector 4"/>
          <p:cNvCxnSpPr/>
          <p:nvPr/>
        </p:nvCxnSpPr>
        <p:spPr bwMode="auto">
          <a:xfrm flipH="1">
            <a:off x="4980773" y="2488149"/>
            <a:ext cx="1025988"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9557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500" fill="hold"/>
                                        <p:tgtEl>
                                          <p:spTgt spid="3">
                                            <p:txEl>
                                              <p:pRg st="1" end="1"/>
                                            </p:txEl>
                                          </p:spTgt>
                                        </p:tgtEl>
                                        <p:attrNameLst>
                                          <p:attrName>style.color</p:attrName>
                                        </p:attrNameLst>
                                      </p:cBhvr>
                                      <p:to>
                                        <a:srgbClr val="FF330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500" fill="hold"/>
                                        <p:tgtEl>
                                          <p:spTgt spid="3">
                                            <p:txEl>
                                              <p:pRg st="8" end="8"/>
                                            </p:txEl>
                                          </p:spTgt>
                                        </p:tgtEl>
                                        <p:attrNameLst>
                                          <p:attrName>style.color</p:attrName>
                                        </p:attrNameLst>
                                      </p:cBhvr>
                                      <p:to>
                                        <a:srgbClr val="FF3300"/>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nodeType="clickEffect">
                                  <p:stCondLst>
                                    <p:cond delay="0"/>
                                  </p:stCondLst>
                                  <p:childTnLst>
                                    <p:animClr clrSpc="rgb" dir="cw">
                                      <p:cBhvr override="childStyle">
                                        <p:cTn id="18" dur="500" fill="hold"/>
                                        <p:tgtEl>
                                          <p:spTgt spid="3">
                                            <p:txEl>
                                              <p:pRg st="6" end="6"/>
                                            </p:txEl>
                                          </p:spTgt>
                                        </p:tgtEl>
                                        <p:attrNameLst>
                                          <p:attrName>style.color</p:attrName>
                                        </p:attrNameLst>
                                      </p:cBhvr>
                                      <p:to>
                                        <a:srgbClr val="FF3300"/>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2" end="2"/>
                                            </p:txEl>
                                          </p:spTgt>
                                        </p:tgtEl>
                                        <p:attrNameLst>
                                          <p:attrName>style.color</p:attrName>
                                        </p:attrNameLst>
                                      </p:cBhvr>
                                      <p:to>
                                        <a:srgbClr val="FF3300"/>
                                      </p:to>
                                    </p:animClr>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334417" y="72583"/>
            <a:ext cx="5129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Structure of a paper</a:t>
            </a:r>
          </a:p>
        </p:txBody>
      </p:sp>
      <p:sp>
        <p:nvSpPr>
          <p:cNvPr id="3" name="Rectangle 2"/>
          <p:cNvSpPr/>
          <p:nvPr/>
        </p:nvSpPr>
        <p:spPr>
          <a:xfrm>
            <a:off x="3833610" y="870230"/>
            <a:ext cx="3130617" cy="5287025"/>
          </a:xfrm>
          <a:prstGeom prst="rect">
            <a:avLst/>
          </a:prstGeom>
        </p:spPr>
        <p:txBody>
          <a:bodyPr>
            <a:spAutoFit/>
          </a:bodyPr>
          <a:lstStyle/>
          <a:p>
            <a:pPr>
              <a:spcBef>
                <a:spcPts val="992"/>
              </a:spcBef>
              <a:defRPr/>
            </a:pPr>
            <a:r>
              <a:rPr lang="en-AU" sz="2315" dirty="0">
                <a:solidFill>
                  <a:srgbClr val="002060"/>
                </a:solidFill>
                <a:latin typeface="Georgia" panose="02040502050405020303" pitchFamily="18" charset="0"/>
              </a:rPr>
              <a:t>Abstract</a:t>
            </a:r>
          </a:p>
          <a:p>
            <a:pPr marL="448945" indent="-448945">
              <a:spcBef>
                <a:spcPts val="992"/>
              </a:spcBef>
              <a:buAutoNum type="arabicPeriod"/>
              <a:defRPr/>
            </a:pPr>
            <a:r>
              <a:rPr lang="en-AU" sz="2315" dirty="0">
                <a:solidFill>
                  <a:srgbClr val="002060"/>
                </a:solidFill>
                <a:latin typeface="Georgia" panose="02040502050405020303" pitchFamily="18" charset="0"/>
              </a:rPr>
              <a:t>Introduction</a:t>
            </a:r>
          </a:p>
          <a:p>
            <a:pPr marL="448945" indent="-448945">
              <a:spcBef>
                <a:spcPts val="992"/>
              </a:spcBef>
              <a:buAutoNum type="arabicPeriod"/>
              <a:defRPr/>
            </a:pPr>
            <a:r>
              <a:rPr lang="en-AU" sz="2315" dirty="0">
                <a:solidFill>
                  <a:srgbClr val="002060"/>
                </a:solidFill>
                <a:latin typeface="Georgia" panose="02040502050405020303" pitchFamily="18" charset="0"/>
              </a:rPr>
              <a:t>Study site</a:t>
            </a:r>
          </a:p>
          <a:p>
            <a:pPr marL="448945" indent="-448945">
              <a:spcBef>
                <a:spcPts val="992"/>
              </a:spcBef>
              <a:defRPr/>
            </a:pPr>
            <a:r>
              <a:rPr lang="en-AU" sz="2315" dirty="0">
                <a:solidFill>
                  <a:srgbClr val="002060"/>
                </a:solidFill>
                <a:latin typeface="Georgia" panose="02040502050405020303" pitchFamily="18" charset="0"/>
              </a:rPr>
              <a:t>3. 	Methods</a:t>
            </a:r>
          </a:p>
          <a:p>
            <a:pPr marL="448945" indent="-448945">
              <a:spcBef>
                <a:spcPts val="992"/>
              </a:spcBef>
              <a:defRPr/>
            </a:pPr>
            <a:r>
              <a:rPr lang="en-AU" sz="2315" dirty="0">
                <a:solidFill>
                  <a:srgbClr val="002060"/>
                </a:solidFill>
                <a:latin typeface="Georgia" panose="02040502050405020303" pitchFamily="18" charset="0"/>
              </a:rPr>
              <a:t>4. 	Results</a:t>
            </a:r>
          </a:p>
          <a:p>
            <a:pPr marL="448945" indent="-448945">
              <a:spcBef>
                <a:spcPts val="992"/>
              </a:spcBef>
              <a:defRPr/>
            </a:pPr>
            <a:r>
              <a:rPr lang="en-AU" sz="2315" dirty="0">
                <a:solidFill>
                  <a:srgbClr val="002060"/>
                </a:solidFill>
                <a:latin typeface="Georgia" panose="02040502050405020303" pitchFamily="18" charset="0"/>
              </a:rPr>
              <a:t>5. 	Discussion</a:t>
            </a:r>
          </a:p>
          <a:p>
            <a:pPr marL="457200" indent="-457200">
              <a:spcBef>
                <a:spcPts val="992"/>
              </a:spcBef>
              <a:buAutoNum type="arabicPeriod" startAt="6"/>
              <a:defRPr/>
            </a:pPr>
            <a:r>
              <a:rPr lang="en-AU" sz="2315" dirty="0">
                <a:solidFill>
                  <a:srgbClr val="002060"/>
                </a:solidFill>
                <a:latin typeface="Georgia" panose="02040502050405020303" pitchFamily="18" charset="0"/>
              </a:rPr>
              <a:t>Conclusions</a:t>
            </a:r>
          </a:p>
          <a:p>
            <a:pPr marL="538163">
              <a:defRPr/>
            </a:pPr>
            <a:r>
              <a:rPr lang="en-AU" sz="1400" dirty="0">
                <a:solidFill>
                  <a:srgbClr val="002060"/>
                </a:solidFill>
                <a:latin typeface="Georgia" panose="02040502050405020303" pitchFamily="18" charset="0"/>
              </a:rPr>
              <a:t>Funding</a:t>
            </a:r>
          </a:p>
          <a:p>
            <a:pPr marL="538163">
              <a:defRPr/>
            </a:pPr>
            <a:r>
              <a:rPr lang="en-AU" sz="1400" dirty="0">
                <a:solidFill>
                  <a:srgbClr val="002060"/>
                </a:solidFill>
                <a:latin typeface="Georgia" panose="02040502050405020303" pitchFamily="18" charset="0"/>
              </a:rPr>
              <a:t>Conflicts</a:t>
            </a:r>
          </a:p>
          <a:p>
            <a:pPr marL="538163">
              <a:defRPr/>
            </a:pPr>
            <a:r>
              <a:rPr lang="en-AU" sz="1400" dirty="0">
                <a:solidFill>
                  <a:srgbClr val="002060"/>
                </a:solidFill>
                <a:latin typeface="Georgia" panose="02040502050405020303" pitchFamily="18" charset="0"/>
              </a:rPr>
              <a:t>Data/code availability</a:t>
            </a:r>
          </a:p>
          <a:p>
            <a:pPr marL="538163">
              <a:defRPr/>
            </a:pPr>
            <a:r>
              <a:rPr lang="en-AU" sz="1400" dirty="0">
                <a:solidFill>
                  <a:srgbClr val="002060"/>
                </a:solidFill>
                <a:latin typeface="Georgia" panose="02040502050405020303" pitchFamily="18" charset="0"/>
              </a:rPr>
              <a:t>Acknowledgements</a:t>
            </a:r>
          </a:p>
          <a:p>
            <a:pPr marL="448945" indent="-448945">
              <a:spcBef>
                <a:spcPts val="992"/>
              </a:spcBef>
              <a:defRPr/>
            </a:pPr>
            <a:r>
              <a:rPr lang="en-AU" sz="2315" dirty="0">
                <a:solidFill>
                  <a:srgbClr val="002060"/>
                </a:solidFill>
                <a:latin typeface="Georgia" panose="02040502050405020303" pitchFamily="18" charset="0"/>
              </a:rPr>
              <a:t>7. 	References</a:t>
            </a:r>
          </a:p>
          <a:p>
            <a:pPr marL="448945">
              <a:buFont typeface="Georgia" pitchFamily="18" charset="0"/>
              <a:buChar char="–"/>
              <a:defRPr/>
            </a:pPr>
            <a:endParaRPr lang="en-AU" sz="1488" dirty="0">
              <a:solidFill>
                <a:srgbClr val="002060"/>
              </a:solidFill>
              <a:latin typeface="Georgia" panose="02040502050405020303" pitchFamily="18" charset="0"/>
            </a:endParaRPr>
          </a:p>
          <a:p>
            <a:pPr>
              <a:defRPr/>
            </a:pPr>
            <a:endParaRPr lang="en-AU" sz="2315" dirty="0">
              <a:solidFill>
                <a:srgbClr val="002060"/>
              </a:solidFill>
              <a:latin typeface="Georgia" panose="02040502050405020303" pitchFamily="18" charset="0"/>
            </a:endParaRPr>
          </a:p>
        </p:txBody>
      </p:sp>
      <p:sp>
        <p:nvSpPr>
          <p:cNvPr id="4" name="Rectangle 3"/>
          <p:cNvSpPr/>
          <p:nvPr/>
        </p:nvSpPr>
        <p:spPr>
          <a:xfrm>
            <a:off x="403496" y="936598"/>
            <a:ext cx="2106667" cy="400110"/>
          </a:xfrm>
          <a:prstGeom prst="rect">
            <a:avLst/>
          </a:prstGeom>
        </p:spPr>
        <p:txBody>
          <a:bodyPr wrap="none">
            <a:spAutoFit/>
          </a:bodyPr>
          <a:lstStyle/>
          <a:p>
            <a:r>
              <a:rPr lang="en-AU" sz="2000" dirty="0">
                <a:solidFill>
                  <a:srgbClr val="002060"/>
                </a:solidFill>
                <a:latin typeface="Georgia" panose="02040502050405020303" pitchFamily="18" charset="0"/>
              </a:rPr>
              <a:t>Number sections</a:t>
            </a:r>
            <a:endParaRPr lang="en-AU" sz="2000" dirty="0">
              <a:latin typeface="Georgia" panose="02040502050405020303" pitchFamily="18" charset="0"/>
            </a:endParaRPr>
          </a:p>
        </p:txBody>
      </p:sp>
    </p:spTree>
    <p:extLst>
      <p:ext uri="{BB962C8B-B14F-4D97-AF65-F5344CB8AC3E}">
        <p14:creationId xmlns:p14="http://schemas.microsoft.com/office/powerpoint/2010/main" val="2948635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42104" y="169253"/>
            <a:ext cx="425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parts of a paper</a:t>
            </a:r>
          </a:p>
        </p:txBody>
      </p:sp>
      <p:sp>
        <p:nvSpPr>
          <p:cNvPr id="3" name="Rectangle 2"/>
          <p:cNvSpPr/>
          <p:nvPr/>
        </p:nvSpPr>
        <p:spPr>
          <a:xfrm>
            <a:off x="1437151" y="988409"/>
            <a:ext cx="6970051" cy="4652492"/>
          </a:xfrm>
          <a:prstGeom prst="rect">
            <a:avLst/>
          </a:prstGeom>
        </p:spPr>
        <p:txBody>
          <a:bodyPr>
            <a:spAutoFit/>
          </a:bodyPr>
          <a:lstStyle/>
          <a:p>
            <a:pPr>
              <a:defRPr/>
            </a:pPr>
            <a:r>
              <a:rPr lang="en-AU" sz="2400" dirty="0">
                <a:solidFill>
                  <a:srgbClr val="002060"/>
                </a:solidFill>
                <a:latin typeface="Georgia" panose="02040502050405020303" pitchFamily="18" charset="0"/>
              </a:rPr>
              <a:t>Title</a:t>
            </a:r>
          </a:p>
          <a:p>
            <a:pPr marL="448945">
              <a:buFont typeface="Wingdings" pitchFamily="2" charset="2"/>
              <a:buChar char="Ø"/>
              <a:defRPr/>
            </a:pPr>
            <a:r>
              <a:rPr lang="en-AU" sz="2315" dirty="0">
                <a:solidFill>
                  <a:srgbClr val="002060"/>
                </a:solidFill>
                <a:latin typeface="Georgia" panose="02040502050405020303" pitchFamily="18" charset="0"/>
              </a:rPr>
              <a:t>	</a:t>
            </a:r>
            <a:r>
              <a:rPr lang="en-AU" dirty="0">
                <a:solidFill>
                  <a:srgbClr val="002060"/>
                </a:solidFill>
                <a:latin typeface="Georgia" panose="02040502050405020303" pitchFamily="18" charset="0"/>
              </a:rPr>
              <a:t>the whole paper in 1 phrase</a:t>
            </a:r>
          </a:p>
          <a:p>
            <a:pPr>
              <a:spcBef>
                <a:spcPts val="992"/>
              </a:spcBef>
              <a:defRPr/>
            </a:pPr>
            <a:r>
              <a:rPr lang="en-AU" sz="2400" dirty="0">
                <a:solidFill>
                  <a:srgbClr val="002060"/>
                </a:solidFill>
                <a:latin typeface="Georgia" panose="02040502050405020303" pitchFamily="18" charset="0"/>
              </a:rPr>
              <a:t>Abstract</a:t>
            </a:r>
          </a:p>
          <a:p>
            <a:pPr marL="448945">
              <a:buFont typeface="Wingdings" pitchFamily="2" charset="2"/>
              <a:buChar char="Ø"/>
              <a:defRPr/>
            </a:pPr>
            <a:r>
              <a:rPr lang="en-AU" sz="2315" dirty="0">
                <a:solidFill>
                  <a:srgbClr val="002060"/>
                </a:solidFill>
                <a:latin typeface="Georgia" panose="02040502050405020303" pitchFamily="18" charset="0"/>
              </a:rPr>
              <a:t>	</a:t>
            </a:r>
            <a:r>
              <a:rPr lang="en-AU" dirty="0">
                <a:solidFill>
                  <a:srgbClr val="002060"/>
                </a:solidFill>
                <a:latin typeface="Georgia" panose="02040502050405020303" pitchFamily="18" charset="0"/>
              </a:rPr>
              <a:t>the whole paper in 1 paragraph</a:t>
            </a:r>
          </a:p>
          <a:p>
            <a:pPr>
              <a:spcBef>
                <a:spcPts val="992"/>
              </a:spcBef>
              <a:defRPr/>
            </a:pPr>
            <a:r>
              <a:rPr lang="en-AU" sz="2400" dirty="0">
                <a:solidFill>
                  <a:srgbClr val="002060"/>
                </a:solidFill>
                <a:latin typeface="Georgia" panose="02040502050405020303" pitchFamily="18" charset="0"/>
              </a:rPr>
              <a:t>Introduction:</a:t>
            </a:r>
          </a:p>
          <a:p>
            <a:pPr marL="745616" indent="-296671">
              <a:spcBef>
                <a:spcPts val="992"/>
              </a:spcBef>
              <a:spcAft>
                <a:spcPts val="992"/>
              </a:spcAft>
              <a:buFont typeface="Wingdings" pitchFamily="2" charset="2"/>
              <a:buChar char="Ø"/>
              <a:defRPr/>
            </a:pPr>
            <a:r>
              <a:rPr lang="en-AU" dirty="0">
                <a:solidFill>
                  <a:srgbClr val="002060"/>
                </a:solidFill>
                <a:latin typeface="Georgia" panose="02040502050405020303" pitchFamily="18" charset="0"/>
              </a:rPr>
              <a:t>Justify the overall theme of the paper</a:t>
            </a:r>
          </a:p>
          <a:p>
            <a:pPr marL="745616" indent="-296671">
              <a:spcAft>
                <a:spcPts val="992"/>
              </a:spcAft>
              <a:buFont typeface="Wingdings" pitchFamily="2" charset="2"/>
              <a:buChar char="Ø"/>
              <a:defRPr/>
            </a:pPr>
            <a:r>
              <a:rPr lang="en-AU" dirty="0">
                <a:solidFill>
                  <a:srgbClr val="002060"/>
                </a:solidFill>
                <a:latin typeface="Georgia" panose="02040502050405020303" pitchFamily="18" charset="0"/>
              </a:rPr>
              <a:t>Succinctly review the state of the knowledge, highlighting gaps and uncertainties from which your </a:t>
            </a:r>
            <a:r>
              <a:rPr lang="en-AU" b="1" dirty="0">
                <a:solidFill>
                  <a:srgbClr val="002060"/>
                </a:solidFill>
                <a:latin typeface="Georgia" panose="02040502050405020303" pitchFamily="18" charset="0"/>
              </a:rPr>
              <a:t>objectives logically emerge.</a:t>
            </a:r>
          </a:p>
          <a:p>
            <a:pPr marL="745616" indent="-296671">
              <a:spcAft>
                <a:spcPts val="992"/>
              </a:spcAft>
              <a:buFont typeface="Wingdings" pitchFamily="2" charset="2"/>
              <a:buChar char="Ø"/>
              <a:defRPr/>
            </a:pPr>
            <a:r>
              <a:rPr lang="en-AU" dirty="0">
                <a:solidFill>
                  <a:srgbClr val="002060"/>
                </a:solidFill>
                <a:latin typeface="Georgia" panose="02040502050405020303" pitchFamily="18" charset="0"/>
              </a:rPr>
              <a:t>Introduce the Methods, i.e. the approach to be taken</a:t>
            </a:r>
          </a:p>
          <a:p>
            <a:pPr marL="448945">
              <a:buFont typeface="Georgia" pitchFamily="18" charset="0"/>
              <a:buChar char="–"/>
              <a:defRPr/>
            </a:pPr>
            <a:endParaRPr lang="en-AU" sz="1488" dirty="0">
              <a:solidFill>
                <a:srgbClr val="002060"/>
              </a:solidFill>
              <a:latin typeface="Georgia" panose="02040502050405020303" pitchFamily="18" charset="0"/>
            </a:endParaRPr>
          </a:p>
          <a:p>
            <a:pPr>
              <a:defRPr/>
            </a:pPr>
            <a:endParaRPr lang="en-AU" sz="2315"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02974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70543" y="113595"/>
            <a:ext cx="425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parts of a paper</a:t>
            </a:r>
          </a:p>
        </p:txBody>
      </p:sp>
      <p:sp>
        <p:nvSpPr>
          <p:cNvPr id="4" name="Rectangle 3"/>
          <p:cNvSpPr/>
          <p:nvPr/>
        </p:nvSpPr>
        <p:spPr>
          <a:xfrm>
            <a:off x="450053" y="1096975"/>
            <a:ext cx="9131269" cy="3231654"/>
          </a:xfrm>
          <a:prstGeom prst="rect">
            <a:avLst/>
          </a:prstGeom>
        </p:spPr>
        <p:txBody>
          <a:bodyPr wrap="square">
            <a:spAutoFit/>
          </a:bodyPr>
          <a:lstStyle/>
          <a:p>
            <a:pPr>
              <a:defRPr/>
            </a:pPr>
            <a:r>
              <a:rPr lang="en-AU" sz="2800" dirty="0">
                <a:solidFill>
                  <a:srgbClr val="002060"/>
                </a:solidFill>
                <a:latin typeface="Georgia" panose="02040502050405020303" pitchFamily="18" charset="0"/>
              </a:rPr>
              <a:t>Methods</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techniques used to generate the data needed to address the objectives.</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Make sure each Method is justified to the reader</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Move from general to specific</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Resolve all small methodological issues within the Methods section</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Keep it brief by reference to the published literature whenever possible</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There should likely be two sections – methods (field and/or numerical &amp; analytical techniques</a:t>
            </a:r>
          </a:p>
        </p:txBody>
      </p:sp>
    </p:spTree>
    <p:extLst>
      <p:ext uri="{BB962C8B-B14F-4D97-AF65-F5344CB8AC3E}">
        <p14:creationId xmlns:p14="http://schemas.microsoft.com/office/powerpoint/2010/main" val="202470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9827" y="942032"/>
            <a:ext cx="9109689" cy="4525662"/>
          </a:xfrm>
          <a:prstGeom prst="rect">
            <a:avLst/>
          </a:prstGeom>
        </p:spPr>
        <p:txBody>
          <a:bodyPr wrap="square">
            <a:spAutoFit/>
          </a:bodyPr>
          <a:lstStyle/>
          <a:p>
            <a:pPr>
              <a:defRPr/>
            </a:pPr>
            <a:r>
              <a:rPr lang="en-AU" sz="2800" dirty="0">
                <a:solidFill>
                  <a:srgbClr val="002060"/>
                </a:solidFill>
                <a:latin typeface="Georgia" panose="02040502050405020303" pitchFamily="18" charset="0"/>
              </a:rPr>
              <a:t>Results</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Present the most important results first</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If you are debating whether a result is important enough to include, it probably isn’t</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Ensure each result addresses an objective, sets the stage for one, or leads to a result which deals with another objective</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Highlight your results, not your data/statistics</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Don’t repeat the same information in tables and figures</a:t>
            </a:r>
          </a:p>
          <a:p>
            <a:pPr marL="745616" indent="-296671">
              <a:spcBef>
                <a:spcPts val="992"/>
              </a:spcBef>
              <a:buFont typeface="Wingdings" pitchFamily="2" charset="2"/>
              <a:buChar char="Ø"/>
              <a:defRPr/>
            </a:pPr>
            <a:r>
              <a:rPr lang="en-AU" dirty="0">
                <a:solidFill>
                  <a:srgbClr val="002060"/>
                </a:solidFill>
                <a:latin typeface="Georgia" panose="02040502050405020303" pitchFamily="18" charset="0"/>
              </a:rPr>
              <a:t>Never begin a paragraph with “Figure XX shows…” Never use a sentence of the form “Figure XX shows…”</a:t>
            </a:r>
          </a:p>
          <a:p>
            <a:pPr marL="448945">
              <a:spcBef>
                <a:spcPts val="992"/>
              </a:spcBef>
              <a:defRPr/>
            </a:pPr>
            <a:r>
              <a:rPr lang="en-AU" sz="1488" dirty="0">
                <a:solidFill>
                  <a:srgbClr val="002060"/>
                </a:solidFill>
                <a:latin typeface="Georgia" panose="02040502050405020303" pitchFamily="18" charset="0"/>
              </a:rPr>
              <a:t>	</a:t>
            </a:r>
            <a:r>
              <a:rPr lang="en-AU" dirty="0">
                <a:solidFill>
                  <a:srgbClr val="002060"/>
                </a:solidFill>
                <a:latin typeface="Georgia" panose="02040502050405020303" pitchFamily="18" charset="0"/>
              </a:rPr>
              <a:t>Explain </a:t>
            </a:r>
            <a:r>
              <a:rPr lang="en-AU" dirty="0" err="1">
                <a:solidFill>
                  <a:srgbClr val="002060"/>
                </a:solidFill>
                <a:latin typeface="Georgia" panose="02040502050405020303" pitchFamily="18" charset="0"/>
              </a:rPr>
              <a:t>whats</a:t>
            </a:r>
            <a:r>
              <a:rPr lang="en-AU" dirty="0">
                <a:solidFill>
                  <a:srgbClr val="002060"/>
                </a:solidFill>
                <a:latin typeface="Georgia" panose="02040502050405020303" pitchFamily="18" charset="0"/>
              </a:rPr>
              <a:t> in the figure and then refer to the figure.</a:t>
            </a:r>
          </a:p>
          <a:p>
            <a:pPr marL="448945">
              <a:spcBef>
                <a:spcPts val="992"/>
              </a:spcBef>
              <a:defRPr/>
            </a:pPr>
            <a:r>
              <a:rPr lang="en-AU" sz="1488" dirty="0">
                <a:solidFill>
                  <a:srgbClr val="002060"/>
                </a:solidFill>
                <a:latin typeface="Georgia" panose="02040502050405020303" pitchFamily="18" charset="0"/>
              </a:rPr>
              <a:t>	</a:t>
            </a:r>
          </a:p>
        </p:txBody>
      </p:sp>
      <p:sp>
        <p:nvSpPr>
          <p:cNvPr id="5" name="Rectangle 2"/>
          <p:cNvSpPr>
            <a:spLocks noChangeArrowheads="1"/>
          </p:cNvSpPr>
          <p:nvPr/>
        </p:nvSpPr>
        <p:spPr bwMode="auto">
          <a:xfrm>
            <a:off x="370543" y="113595"/>
            <a:ext cx="425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parts of a paper</a:t>
            </a:r>
          </a:p>
        </p:txBody>
      </p:sp>
    </p:spTree>
    <p:extLst>
      <p:ext uri="{BB962C8B-B14F-4D97-AF65-F5344CB8AC3E}">
        <p14:creationId xmlns:p14="http://schemas.microsoft.com/office/powerpoint/2010/main" val="105365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person sitting at a computer&#10;&#10;AI-generated content may be incorrect.">
            <a:extLst>
              <a:ext uri="{FF2B5EF4-FFF2-40B4-BE49-F238E27FC236}">
                <a16:creationId xmlns:a16="http://schemas.microsoft.com/office/drawing/2014/main" id="{227EB17D-4C89-541C-6BFB-4B4D2B3DC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465" y="939953"/>
            <a:ext cx="9217693" cy="4163325"/>
          </a:xfrm>
          <a:prstGeom prst="rect">
            <a:avLst/>
          </a:prstGeom>
        </p:spPr>
      </p:pic>
    </p:spTree>
    <p:extLst>
      <p:ext uri="{BB962C8B-B14F-4D97-AF65-F5344CB8AC3E}">
        <p14:creationId xmlns:p14="http://schemas.microsoft.com/office/powerpoint/2010/main" val="10153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543" y="914419"/>
            <a:ext cx="9155120" cy="4231928"/>
          </a:xfrm>
          <a:prstGeom prst="rect">
            <a:avLst/>
          </a:prstGeom>
        </p:spPr>
        <p:txBody>
          <a:bodyPr wrap="square">
            <a:spAutoFit/>
          </a:bodyPr>
          <a:lstStyle/>
          <a:p>
            <a:pPr>
              <a:defRPr/>
            </a:pPr>
            <a:r>
              <a:rPr lang="en-AU" sz="2800" dirty="0">
                <a:solidFill>
                  <a:srgbClr val="002060"/>
                </a:solidFill>
                <a:latin typeface="Georgia" panose="02040502050405020303" pitchFamily="18" charset="0"/>
              </a:rPr>
              <a:t>Discussion</a:t>
            </a:r>
            <a:r>
              <a:rPr lang="en-AU" sz="2315" dirty="0">
                <a:solidFill>
                  <a:srgbClr val="002060"/>
                </a:solidFill>
                <a:latin typeface="Georgia" panose="02040502050405020303" pitchFamily="18" charset="0"/>
              </a:rPr>
              <a:t>:  </a:t>
            </a:r>
            <a:r>
              <a:rPr lang="en-AU" dirty="0">
                <a:solidFill>
                  <a:srgbClr val="002060"/>
                </a:solidFill>
                <a:latin typeface="Georgia" panose="02040502050405020303" pitchFamily="18" charset="0"/>
              </a:rPr>
              <a:t>the hardest section to write</a:t>
            </a:r>
          </a:p>
          <a:p>
            <a:pPr>
              <a:defRPr/>
            </a:pPr>
            <a:endParaRPr lang="en-AU" dirty="0">
              <a:solidFill>
                <a:srgbClr val="002060"/>
              </a:solidFill>
              <a:latin typeface="Georgia" panose="02040502050405020303" pitchFamily="18" charset="0"/>
            </a:endParaRPr>
          </a:p>
          <a:p>
            <a:pPr marL="448945" lvl="1" indent="-295359">
              <a:spcBef>
                <a:spcPts val="496"/>
              </a:spcBef>
              <a:spcAft>
                <a:spcPts val="496"/>
              </a:spcAft>
              <a:buFont typeface="Wingdings" pitchFamily="2" charset="2"/>
              <a:buChar char="Ø"/>
              <a:defRPr/>
            </a:pPr>
            <a:r>
              <a:rPr lang="en-AU" dirty="0">
                <a:solidFill>
                  <a:srgbClr val="002060"/>
                </a:solidFill>
                <a:latin typeface="Georgia" panose="02040502050405020303" pitchFamily="18" charset="0"/>
              </a:rPr>
              <a:t>Justification</a:t>
            </a:r>
          </a:p>
          <a:p>
            <a:pPr marL="745616" indent="-296671">
              <a:buFont typeface="Arial" pitchFamily="34" charset="0"/>
              <a:buChar char="•"/>
              <a:defRPr/>
            </a:pPr>
            <a:r>
              <a:rPr lang="en-AU" dirty="0">
                <a:solidFill>
                  <a:srgbClr val="002060"/>
                </a:solidFill>
                <a:latin typeface="Georgia" panose="02040502050405020303" pitchFamily="18" charset="0"/>
              </a:rPr>
              <a:t>Include any material needed to convince the reader the results are correct</a:t>
            </a:r>
          </a:p>
          <a:p>
            <a:pPr marL="448945" indent="-295359">
              <a:spcBef>
                <a:spcPts val="496"/>
              </a:spcBef>
              <a:spcAft>
                <a:spcPts val="496"/>
              </a:spcAft>
              <a:buFont typeface="Wingdings" pitchFamily="2" charset="2"/>
              <a:buChar char="Ø"/>
              <a:defRPr/>
            </a:pPr>
            <a:r>
              <a:rPr lang="en-AU" dirty="0">
                <a:solidFill>
                  <a:srgbClr val="002060"/>
                </a:solidFill>
                <a:latin typeface="Georgia" panose="02040502050405020303" pitchFamily="18" charset="0"/>
              </a:rPr>
              <a:t>Explanation</a:t>
            </a:r>
          </a:p>
          <a:p>
            <a:pPr marL="745616" indent="-296671">
              <a:buFont typeface="Arial" pitchFamily="34" charset="0"/>
              <a:buChar char="•"/>
              <a:defRPr/>
            </a:pPr>
            <a:r>
              <a:rPr lang="en-AU" dirty="0">
                <a:solidFill>
                  <a:srgbClr val="002060"/>
                </a:solidFill>
                <a:latin typeface="Georgia" panose="02040502050405020303" pitchFamily="18" charset="0"/>
              </a:rPr>
              <a:t>One approach is to list logical explanations for the results</a:t>
            </a:r>
          </a:p>
          <a:p>
            <a:pPr marL="745616" indent="-296671">
              <a:buFont typeface="Arial" pitchFamily="34" charset="0"/>
              <a:buChar char="•"/>
              <a:defRPr/>
            </a:pPr>
            <a:r>
              <a:rPr lang="en-AU" dirty="0">
                <a:solidFill>
                  <a:srgbClr val="002060"/>
                </a:solidFill>
                <a:latin typeface="Georgia" panose="02040502050405020303" pitchFamily="18" charset="0"/>
              </a:rPr>
              <a:t>Discount the incorrect ones</a:t>
            </a:r>
          </a:p>
          <a:p>
            <a:pPr marL="745616" indent="-296671">
              <a:buFont typeface="Arial" pitchFamily="34" charset="0"/>
              <a:buChar char="•"/>
              <a:defRPr/>
            </a:pPr>
            <a:r>
              <a:rPr lang="en-AU" dirty="0">
                <a:solidFill>
                  <a:srgbClr val="002060"/>
                </a:solidFill>
                <a:latin typeface="Georgia" panose="02040502050405020303" pitchFamily="18" charset="0"/>
              </a:rPr>
              <a:t>Support the correct one(s) with data, models and argument</a:t>
            </a:r>
          </a:p>
          <a:p>
            <a:pPr marL="448945" indent="-295359">
              <a:spcBef>
                <a:spcPts val="496"/>
              </a:spcBef>
              <a:spcAft>
                <a:spcPts val="496"/>
              </a:spcAft>
              <a:buFont typeface="Wingdings" pitchFamily="2" charset="2"/>
              <a:buChar char="Ø"/>
              <a:defRPr/>
            </a:pPr>
            <a:r>
              <a:rPr lang="en-AU" dirty="0">
                <a:solidFill>
                  <a:srgbClr val="002060"/>
                </a:solidFill>
                <a:latin typeface="Georgia" panose="02040502050405020303" pitchFamily="18" charset="0"/>
              </a:rPr>
              <a:t>Implication</a:t>
            </a:r>
          </a:p>
          <a:p>
            <a:pPr marL="745616" indent="-296671">
              <a:buFont typeface="Arial" pitchFamily="34" charset="0"/>
              <a:buChar char="•"/>
              <a:defRPr/>
            </a:pPr>
            <a:r>
              <a:rPr lang="en-AU" dirty="0">
                <a:solidFill>
                  <a:srgbClr val="002060"/>
                </a:solidFill>
                <a:latin typeface="Georgia" panose="02040502050405020303" pitchFamily="18" charset="0"/>
              </a:rPr>
              <a:t>What gaps and uncertainties have we filled? </a:t>
            </a:r>
          </a:p>
          <a:p>
            <a:pPr marL="745616" indent="-296671">
              <a:buFont typeface="Arial" pitchFamily="34" charset="0"/>
              <a:buChar char="•"/>
              <a:defRPr/>
            </a:pPr>
            <a:r>
              <a:rPr lang="en-AU" dirty="0">
                <a:solidFill>
                  <a:srgbClr val="002060"/>
                </a:solidFill>
                <a:latin typeface="Georgia" panose="02040502050405020303" pitchFamily="18" charset="0"/>
              </a:rPr>
              <a:t>Put results in context with other similar studies</a:t>
            </a:r>
          </a:p>
          <a:p>
            <a:pPr marL="745616" indent="-296671">
              <a:buFont typeface="Arial" pitchFamily="34" charset="0"/>
              <a:buChar char="•"/>
              <a:defRPr/>
            </a:pPr>
            <a:r>
              <a:rPr lang="en-AU" dirty="0">
                <a:solidFill>
                  <a:srgbClr val="002060"/>
                </a:solidFill>
                <a:latin typeface="Georgia" panose="02040502050405020303" pitchFamily="18" charset="0"/>
              </a:rPr>
              <a:t>Have the objectives been addressed?</a:t>
            </a:r>
          </a:p>
          <a:p>
            <a:pPr marL="745616" indent="-296671">
              <a:buFont typeface="Arial" pitchFamily="34" charset="0"/>
              <a:buChar char="•"/>
              <a:defRPr/>
            </a:pPr>
            <a:r>
              <a:rPr lang="en-AU" dirty="0">
                <a:solidFill>
                  <a:srgbClr val="002060"/>
                </a:solidFill>
                <a:latin typeface="Georgia" panose="02040502050405020303" pitchFamily="18" charset="0"/>
              </a:rPr>
              <a:t>What are the broader implications?</a:t>
            </a:r>
          </a:p>
        </p:txBody>
      </p:sp>
      <p:sp>
        <p:nvSpPr>
          <p:cNvPr id="4" name="Rectangle 2"/>
          <p:cNvSpPr>
            <a:spLocks noChangeArrowheads="1"/>
          </p:cNvSpPr>
          <p:nvPr/>
        </p:nvSpPr>
        <p:spPr bwMode="auto">
          <a:xfrm>
            <a:off x="370543" y="113595"/>
            <a:ext cx="4253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The parts of a paper</a:t>
            </a:r>
          </a:p>
        </p:txBody>
      </p:sp>
    </p:spTree>
    <p:extLst>
      <p:ext uri="{BB962C8B-B14F-4D97-AF65-F5344CB8AC3E}">
        <p14:creationId xmlns:p14="http://schemas.microsoft.com/office/powerpoint/2010/main" val="236902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dissolve">
                                      <p:cBhvr>
                                        <p:cTn id="45" dur="500"/>
                                        <p:tgtEl>
                                          <p:spTgt spid="3">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500"/>
                                        <p:tgtEl>
                                          <p:spTgt spid="3">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dissolve">
                                      <p:cBhvr>
                                        <p:cTn id="55" dur="500"/>
                                        <p:tgtEl>
                                          <p:spTgt spid="3">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dissolve">
                                      <p:cBhvr>
                                        <p:cTn id="6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92" y="945092"/>
            <a:ext cx="6320301" cy="456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ChangeArrowheads="1"/>
          </p:cNvSpPr>
          <p:nvPr/>
        </p:nvSpPr>
        <p:spPr bwMode="auto">
          <a:xfrm>
            <a:off x="411433" y="185156"/>
            <a:ext cx="1117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Title</a:t>
            </a:r>
          </a:p>
        </p:txBody>
      </p:sp>
    </p:spTree>
    <p:extLst>
      <p:ext uri="{BB962C8B-B14F-4D97-AF65-F5344CB8AC3E}">
        <p14:creationId xmlns:p14="http://schemas.microsoft.com/office/powerpoint/2010/main" val="333512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7944"/>
          <a:stretch/>
        </p:blipFill>
        <p:spPr bwMode="auto">
          <a:xfrm>
            <a:off x="1756346" y="935875"/>
            <a:ext cx="6320301" cy="419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ChangeArrowheads="1"/>
          </p:cNvSpPr>
          <p:nvPr/>
        </p:nvSpPr>
        <p:spPr bwMode="auto">
          <a:xfrm>
            <a:off x="419384" y="145399"/>
            <a:ext cx="1117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a:solidFill>
                  <a:srgbClr val="002060"/>
                </a:solidFill>
              </a:rPr>
              <a:t>Title</a:t>
            </a:r>
          </a:p>
        </p:txBody>
      </p:sp>
      <p:sp>
        <p:nvSpPr>
          <p:cNvPr id="4" name="Rectangle 3"/>
          <p:cNvSpPr/>
          <p:nvPr/>
        </p:nvSpPr>
        <p:spPr>
          <a:xfrm>
            <a:off x="1646535" y="2597114"/>
            <a:ext cx="6787554" cy="875304"/>
          </a:xfrm>
          <a:prstGeom prst="rect">
            <a:avLst/>
          </a:prstGeom>
          <a:solidFill>
            <a:schemeClr val="bg1"/>
          </a:solidFill>
          <a:ln>
            <a:solidFill>
              <a:schemeClr val="tx1"/>
            </a:solidFill>
          </a:ln>
        </p:spPr>
        <p:txBody>
          <a:bodyPr wrap="square">
            <a:spAutoFit/>
          </a:bodyPr>
          <a:lstStyle/>
          <a:p>
            <a:endParaRPr lang="en-AU" dirty="0">
              <a:solidFill>
                <a:srgbClr val="002060"/>
              </a:solidFill>
              <a:latin typeface="Georgia" panose="02040502050405020303" pitchFamily="18" charset="0"/>
            </a:endParaRPr>
          </a:p>
          <a:p>
            <a:r>
              <a:rPr lang="en-AU" dirty="0">
                <a:solidFill>
                  <a:srgbClr val="002060"/>
                </a:solidFill>
                <a:latin typeface="Georgia" panose="02040502050405020303" pitchFamily="18" charset="0"/>
              </a:rPr>
              <a:t>A new live load model for bridges carrying light rail transit</a:t>
            </a:r>
          </a:p>
          <a:p>
            <a:endParaRPr lang="en-AU" sz="1488" dirty="0">
              <a:latin typeface="Georgia" panose="02040502050405020303" pitchFamily="18" charset="0"/>
            </a:endParaRPr>
          </a:p>
        </p:txBody>
      </p:sp>
    </p:spTree>
    <p:extLst>
      <p:ext uri="{BB962C8B-B14F-4D97-AF65-F5344CB8AC3E}">
        <p14:creationId xmlns:p14="http://schemas.microsoft.com/office/powerpoint/2010/main" val="3590945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0" y="1430734"/>
            <a:ext cx="9177840" cy="707886"/>
          </a:xfrm>
          <a:prstGeom prst="rect">
            <a:avLst/>
          </a:prstGeom>
        </p:spPr>
        <p:txBody>
          <a:bodyPr wrap="square">
            <a:spAutoFit/>
          </a:bodyPr>
          <a:lstStyle/>
          <a:p>
            <a:r>
              <a:rPr lang="en-AU" sz="2000" dirty="0">
                <a:latin typeface="Georgia" panose="02040502050405020303" pitchFamily="18" charset="0"/>
              </a:rPr>
              <a:t>Identification of geochemical anomalies through combined sequential Gaussian simulation and grid-based local singularity analysis</a:t>
            </a:r>
          </a:p>
        </p:txBody>
      </p:sp>
      <p:sp>
        <p:nvSpPr>
          <p:cNvPr id="4" name="Rectangle 5"/>
          <p:cNvSpPr>
            <a:spLocks noChangeArrowheads="1"/>
          </p:cNvSpPr>
          <p:nvPr/>
        </p:nvSpPr>
        <p:spPr bwMode="auto">
          <a:xfrm>
            <a:off x="395530" y="113595"/>
            <a:ext cx="11176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Title</a:t>
            </a:r>
          </a:p>
        </p:txBody>
      </p:sp>
      <p:sp>
        <p:nvSpPr>
          <p:cNvPr id="5" name="Rectangle 4"/>
          <p:cNvSpPr/>
          <p:nvPr/>
        </p:nvSpPr>
        <p:spPr>
          <a:xfrm>
            <a:off x="485836" y="878408"/>
            <a:ext cx="5437707" cy="400110"/>
          </a:xfrm>
          <a:prstGeom prst="rect">
            <a:avLst/>
          </a:prstGeom>
        </p:spPr>
        <p:txBody>
          <a:bodyPr wrap="none">
            <a:spAutoFit/>
          </a:bodyPr>
          <a:lstStyle/>
          <a:p>
            <a:r>
              <a:rPr lang="en-AU" sz="2000" dirty="0">
                <a:solidFill>
                  <a:srgbClr val="FF0000"/>
                </a:solidFill>
                <a:latin typeface="Georgia" panose="02040502050405020303" pitchFamily="18" charset="0"/>
              </a:rPr>
              <a:t>Overall theme; key result, methods, marketing</a:t>
            </a:r>
          </a:p>
        </p:txBody>
      </p:sp>
      <p:sp>
        <p:nvSpPr>
          <p:cNvPr id="6" name="Rectangle 5"/>
          <p:cNvSpPr/>
          <p:nvPr/>
        </p:nvSpPr>
        <p:spPr>
          <a:xfrm>
            <a:off x="395528" y="2405158"/>
            <a:ext cx="9106279" cy="1015663"/>
          </a:xfrm>
          <a:prstGeom prst="rect">
            <a:avLst/>
          </a:prstGeom>
        </p:spPr>
        <p:txBody>
          <a:bodyPr wrap="square">
            <a:spAutoFit/>
          </a:bodyPr>
          <a:lstStyle/>
          <a:p>
            <a:r>
              <a:rPr lang="en-AU" sz="2000" dirty="0">
                <a:latin typeface="Georgia" panose="02040502050405020303" pitchFamily="18" charset="0"/>
              </a:rPr>
              <a:t>Effect of soil properties on the dynamic response of simply-supported bridges under railway traffic through coupled boundary element-finite element analyses</a:t>
            </a:r>
          </a:p>
        </p:txBody>
      </p:sp>
      <p:sp>
        <p:nvSpPr>
          <p:cNvPr id="8" name="Rectangle 7"/>
          <p:cNvSpPr/>
          <p:nvPr/>
        </p:nvSpPr>
        <p:spPr>
          <a:xfrm>
            <a:off x="428346" y="3602037"/>
            <a:ext cx="9073461" cy="707886"/>
          </a:xfrm>
          <a:prstGeom prst="rect">
            <a:avLst/>
          </a:prstGeom>
        </p:spPr>
        <p:txBody>
          <a:bodyPr wrap="square">
            <a:spAutoFit/>
          </a:bodyPr>
          <a:lstStyle/>
          <a:p>
            <a:r>
              <a:rPr lang="en-AU" sz="2000" dirty="0">
                <a:latin typeface="Georgia" panose="02040502050405020303" pitchFamily="18" charset="0"/>
              </a:rPr>
              <a:t>Eyes in the sea: Unlocking the mysteries of the ocean using industrial, remotely operated vehicles (ROVs)</a:t>
            </a:r>
          </a:p>
        </p:txBody>
      </p:sp>
      <p:sp>
        <p:nvSpPr>
          <p:cNvPr id="9" name="Rectangle 8"/>
          <p:cNvSpPr/>
          <p:nvPr/>
        </p:nvSpPr>
        <p:spPr>
          <a:xfrm>
            <a:off x="428346" y="4573749"/>
            <a:ext cx="9217203" cy="707886"/>
          </a:xfrm>
          <a:prstGeom prst="rect">
            <a:avLst/>
          </a:prstGeom>
        </p:spPr>
        <p:txBody>
          <a:bodyPr wrap="square">
            <a:spAutoFit/>
          </a:bodyPr>
          <a:lstStyle/>
          <a:p>
            <a:r>
              <a:rPr lang="en-US" sz="2000" dirty="0">
                <a:latin typeface="Georgia" panose="02040502050405020303" pitchFamily="18" charset="0"/>
              </a:rPr>
              <a:t>Diurnal sea breezes force near-inertial waves along Rottnest continental shelf, southwestern Australia</a:t>
            </a:r>
            <a:endParaRPr lang="en-AU" sz="2000" dirty="0">
              <a:latin typeface="Georgia" panose="02040502050405020303" pitchFamily="18" charset="0"/>
            </a:endParaRPr>
          </a:p>
        </p:txBody>
      </p:sp>
    </p:spTree>
    <p:extLst>
      <p:ext uri="{BB962C8B-B14F-4D97-AF65-F5344CB8AC3E}">
        <p14:creationId xmlns:p14="http://schemas.microsoft.com/office/powerpoint/2010/main" val="208607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538654" y="1121164"/>
            <a:ext cx="9018814"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dirty="0">
                <a:solidFill>
                  <a:srgbClr val="002060"/>
                </a:solidFill>
              </a:rPr>
              <a:t>An ocean-atmosphere climate simulation with an embedded cloud resolving model</a:t>
            </a:r>
          </a:p>
        </p:txBody>
      </p:sp>
      <p:sp>
        <p:nvSpPr>
          <p:cNvPr id="56323" name="Rectangle 2"/>
          <p:cNvSpPr>
            <a:spLocks noChangeArrowheads="1"/>
          </p:cNvSpPr>
          <p:nvPr/>
        </p:nvSpPr>
        <p:spPr bwMode="auto">
          <a:xfrm>
            <a:off x="538653" y="2125323"/>
            <a:ext cx="6851915"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a:solidFill>
                  <a:srgbClr val="002060"/>
                </a:solidFill>
              </a:rPr>
              <a:t>Global warming increases flood risk in mountain areas</a:t>
            </a:r>
          </a:p>
        </p:txBody>
      </p:sp>
      <p:sp>
        <p:nvSpPr>
          <p:cNvPr id="56324" name="Rectangle 3"/>
          <p:cNvSpPr>
            <a:spLocks noChangeArrowheads="1"/>
          </p:cNvSpPr>
          <p:nvPr/>
        </p:nvSpPr>
        <p:spPr bwMode="auto">
          <a:xfrm>
            <a:off x="597721" y="2834142"/>
            <a:ext cx="8959747"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dirty="0">
                <a:solidFill>
                  <a:srgbClr val="002060"/>
                </a:solidFill>
              </a:rPr>
              <a:t>Geostrophic dynamics of meridional transport variability in the subpolar North Atlantic</a:t>
            </a:r>
          </a:p>
        </p:txBody>
      </p:sp>
      <p:sp>
        <p:nvSpPr>
          <p:cNvPr id="56325" name="Rectangle 4"/>
          <p:cNvSpPr>
            <a:spLocks noChangeArrowheads="1"/>
          </p:cNvSpPr>
          <p:nvPr/>
        </p:nvSpPr>
        <p:spPr bwMode="auto">
          <a:xfrm>
            <a:off x="371675" y="185108"/>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Titles: Oceanography</a:t>
            </a:r>
          </a:p>
        </p:txBody>
      </p:sp>
      <p:sp>
        <p:nvSpPr>
          <p:cNvPr id="56326" name="Rectangle 5"/>
          <p:cNvSpPr>
            <a:spLocks noChangeArrowheads="1"/>
          </p:cNvSpPr>
          <p:nvPr/>
        </p:nvSpPr>
        <p:spPr bwMode="auto">
          <a:xfrm>
            <a:off x="893063" y="4192711"/>
            <a:ext cx="1428596" cy="10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a:solidFill>
                  <a:srgbClr val="002060"/>
                </a:solidFill>
              </a:rPr>
              <a:t>Theme  ??</a:t>
            </a:r>
          </a:p>
          <a:p>
            <a:pPr eaLnBrk="1" hangingPunct="1"/>
            <a:r>
              <a:rPr lang="en-AU" altLang="en-US" sz="2000">
                <a:solidFill>
                  <a:srgbClr val="002060"/>
                </a:solidFill>
              </a:rPr>
              <a:t>Method  ??</a:t>
            </a:r>
          </a:p>
          <a:p>
            <a:pPr eaLnBrk="1" hangingPunct="1"/>
            <a:r>
              <a:rPr lang="en-AU" altLang="en-US" sz="2000">
                <a:solidFill>
                  <a:srgbClr val="002060"/>
                </a:solidFill>
              </a:rPr>
              <a:t>Results  ??</a:t>
            </a:r>
            <a:endParaRPr lang="en-AU" altLang="en-US" sz="2000"/>
          </a:p>
        </p:txBody>
      </p:sp>
      <p:sp>
        <p:nvSpPr>
          <p:cNvPr id="2" name="Rectangle 1"/>
          <p:cNvSpPr/>
          <p:nvPr/>
        </p:nvSpPr>
        <p:spPr>
          <a:xfrm>
            <a:off x="2975250" y="4085455"/>
            <a:ext cx="6351631" cy="923330"/>
          </a:xfrm>
          <a:prstGeom prst="rect">
            <a:avLst/>
          </a:prstGeom>
        </p:spPr>
        <p:txBody>
          <a:bodyPr wrap="square">
            <a:spAutoFit/>
          </a:bodyPr>
          <a:lstStyle/>
          <a:p>
            <a:pPr>
              <a:lnSpc>
                <a:spcPct val="90000"/>
              </a:lnSpc>
            </a:pPr>
            <a:r>
              <a:rPr lang="en-US" altLang="en-US" sz="2000" dirty="0">
                <a:solidFill>
                  <a:srgbClr val="FF0000"/>
                </a:solidFill>
                <a:latin typeface="Georgia" panose="02040502050405020303" pitchFamily="18" charset="0"/>
              </a:rPr>
              <a:t>The title is extremely important and must be chosen with great care as it will be read by thousands, whereas few will read the entire paper</a:t>
            </a:r>
          </a:p>
        </p:txBody>
      </p:sp>
    </p:spTree>
    <p:extLst>
      <p:ext uri="{BB962C8B-B14F-4D97-AF65-F5344CB8AC3E}">
        <p14:creationId xmlns:p14="http://schemas.microsoft.com/office/powerpoint/2010/main" val="270136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5301" y="79513"/>
            <a:ext cx="6237605" cy="756073"/>
          </a:xfrm>
        </p:spPr>
        <p:txBody>
          <a:bodyPr>
            <a:normAutofit/>
          </a:bodyPr>
          <a:lstStyle/>
          <a:p>
            <a:r>
              <a:rPr lang="en-US" altLang="en-US" sz="3600" dirty="0">
                <a:solidFill>
                  <a:srgbClr val="002060"/>
                </a:solidFill>
                <a:latin typeface="Georgia" panose="02040502050405020303" pitchFamily="18" charset="0"/>
              </a:rPr>
              <a:t>The Abstract</a:t>
            </a:r>
          </a:p>
        </p:txBody>
      </p:sp>
      <p:sp>
        <p:nvSpPr>
          <p:cNvPr id="62467" name="Rectangle 3"/>
          <p:cNvSpPr>
            <a:spLocks noGrp="1" noChangeArrowheads="1"/>
          </p:cNvSpPr>
          <p:nvPr>
            <p:ph type="body" idx="1"/>
          </p:nvPr>
        </p:nvSpPr>
        <p:spPr>
          <a:xfrm>
            <a:off x="385301" y="946089"/>
            <a:ext cx="9196021" cy="4599446"/>
          </a:xfrm>
        </p:spPr>
        <p:txBody>
          <a:bodyPr>
            <a:noAutofit/>
          </a:bodyPr>
          <a:lstStyle/>
          <a:p>
            <a:pPr marL="269875" indent="-269875">
              <a:tabLst>
                <a:tab pos="269875" algn="l"/>
              </a:tabLst>
            </a:pPr>
            <a:r>
              <a:rPr lang="en-US" altLang="en-US" sz="2400" dirty="0">
                <a:solidFill>
                  <a:srgbClr val="002060"/>
                </a:solidFill>
                <a:latin typeface="Georgia" panose="02040502050405020303" pitchFamily="18" charset="0"/>
              </a:rPr>
              <a:t>An abstract is a summary of the information in the paper</a:t>
            </a:r>
          </a:p>
          <a:p>
            <a:pPr marL="269875" indent="-269875">
              <a:tabLst>
                <a:tab pos="269875" algn="l"/>
              </a:tabLst>
            </a:pPr>
            <a:r>
              <a:rPr lang="en-US" altLang="en-US" sz="2400" dirty="0">
                <a:solidFill>
                  <a:srgbClr val="002060"/>
                </a:solidFill>
                <a:latin typeface="Georgia" panose="02040502050405020303" pitchFamily="18" charset="0"/>
              </a:rPr>
              <a:t>It is important that the abstract be written clearly and simply, as it is the first and sometimes the only part of the manuscript read.</a:t>
            </a:r>
          </a:p>
          <a:p>
            <a:pPr marL="269875" indent="-269875">
              <a:tabLst>
                <a:tab pos="269875" algn="l"/>
              </a:tabLst>
            </a:pPr>
            <a:r>
              <a:rPr lang="en-US" altLang="en-US" sz="2400" dirty="0">
                <a:solidFill>
                  <a:srgbClr val="002060"/>
                </a:solidFill>
                <a:latin typeface="Georgia" panose="02040502050405020303" pitchFamily="18" charset="0"/>
              </a:rPr>
              <a:t>It should provide a brief summary of each of the main sections (IMRAD) of the paper:</a:t>
            </a:r>
          </a:p>
          <a:p>
            <a:pPr marL="715963" indent="-358775">
              <a:lnSpc>
                <a:spcPct val="80000"/>
              </a:lnSpc>
              <a:buFont typeface="Wingdings" pitchFamily="2" charset="2"/>
              <a:buAutoNum type="arabicPeriod"/>
            </a:pPr>
            <a:r>
              <a:rPr lang="en-US" altLang="en-US" sz="2400" dirty="0">
                <a:solidFill>
                  <a:srgbClr val="FF0000"/>
                </a:solidFill>
                <a:latin typeface="Georgia" panose="02040502050405020303" pitchFamily="18" charset="0"/>
              </a:rPr>
              <a:t>State the principal objective and scope of the investigation</a:t>
            </a:r>
          </a:p>
          <a:p>
            <a:pPr marL="715963" indent="-358775">
              <a:lnSpc>
                <a:spcPct val="80000"/>
              </a:lnSpc>
              <a:buFont typeface="Wingdings" pitchFamily="2" charset="2"/>
              <a:buAutoNum type="arabicPeriod"/>
            </a:pPr>
            <a:r>
              <a:rPr lang="en-US" altLang="en-US" sz="2400" dirty="0">
                <a:solidFill>
                  <a:srgbClr val="FF0000"/>
                </a:solidFill>
                <a:latin typeface="Georgia" panose="02040502050405020303" pitchFamily="18" charset="0"/>
              </a:rPr>
              <a:t>Describe the methods used</a:t>
            </a:r>
          </a:p>
          <a:p>
            <a:pPr marL="715963" indent="-358775">
              <a:lnSpc>
                <a:spcPct val="80000"/>
              </a:lnSpc>
              <a:buFont typeface="Wingdings" pitchFamily="2" charset="2"/>
              <a:buAutoNum type="arabicPeriod"/>
            </a:pPr>
            <a:r>
              <a:rPr lang="en-US" altLang="en-US" sz="2400" dirty="0">
                <a:solidFill>
                  <a:srgbClr val="FF0000"/>
                </a:solidFill>
                <a:latin typeface="Georgia" panose="02040502050405020303" pitchFamily="18" charset="0"/>
              </a:rPr>
              <a:t>Summarize the results, and </a:t>
            </a:r>
          </a:p>
          <a:p>
            <a:pPr marL="715963" indent="-358775">
              <a:lnSpc>
                <a:spcPct val="80000"/>
              </a:lnSpc>
              <a:buFont typeface="Wingdings" pitchFamily="2" charset="2"/>
              <a:buAutoNum type="arabicPeriod"/>
            </a:pPr>
            <a:r>
              <a:rPr lang="en-US" altLang="en-US" sz="2400" dirty="0">
                <a:solidFill>
                  <a:srgbClr val="FF0000"/>
                </a:solidFill>
                <a:latin typeface="Georgia" panose="02040502050405020303" pitchFamily="18" charset="0"/>
              </a:rPr>
              <a:t>State the principal conclusions </a:t>
            </a:r>
          </a:p>
          <a:p>
            <a:pPr marL="269875" indent="-269875">
              <a:lnSpc>
                <a:spcPct val="80000"/>
              </a:lnSpc>
              <a:tabLst>
                <a:tab pos="269875" algn="l"/>
              </a:tabLst>
            </a:pPr>
            <a:r>
              <a:rPr lang="en-US" altLang="en-US" sz="2400" dirty="0">
                <a:solidFill>
                  <a:srgbClr val="002060"/>
                </a:solidFill>
                <a:latin typeface="Georgia" panose="02040502050405020303" pitchFamily="18" charset="0"/>
              </a:rPr>
              <a:t>It is easier to write the abstract after completion of the paper</a:t>
            </a:r>
          </a:p>
          <a:p>
            <a:pPr marL="441068" indent="-441068">
              <a:lnSpc>
                <a:spcPct val="80000"/>
              </a:lnSpc>
            </a:pPr>
            <a:endParaRPr lang="en-US" altLang="en-US" sz="2400" dirty="0">
              <a:latin typeface="Georgia" panose="02040502050405020303" pitchFamily="18" charset="0"/>
            </a:endParaRPr>
          </a:p>
          <a:p>
            <a:pPr marL="441068" indent="-441068">
              <a:lnSpc>
                <a:spcPct val="80000"/>
              </a:lnSpc>
            </a:pPr>
            <a:endParaRPr lang="en-US" altLang="en-US" sz="2400" dirty="0">
              <a:latin typeface="Georgia" panose="02040502050405020303" pitchFamily="18" charset="0"/>
            </a:endParaRPr>
          </a:p>
          <a:p>
            <a:pPr marL="441068" indent="-441068">
              <a:lnSpc>
                <a:spcPct val="80000"/>
              </a:lnSpc>
            </a:pPr>
            <a:endParaRPr lang="en-US" altLang="en-US" sz="2400" dirty="0">
              <a:latin typeface="Georgia" panose="02040502050405020303" pitchFamily="18" charset="0"/>
            </a:endParaRPr>
          </a:p>
        </p:txBody>
      </p:sp>
    </p:spTree>
    <p:extLst>
      <p:ext uri="{BB962C8B-B14F-4D97-AF65-F5344CB8AC3E}">
        <p14:creationId xmlns:p14="http://schemas.microsoft.com/office/powerpoint/2010/main" val="810047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55774" y="1436184"/>
            <a:ext cx="7945388" cy="381642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algn="just" eaLnBrk="1" hangingPunct="1"/>
            <a:r>
              <a:rPr lang="en-AU" altLang="en-US" sz="2200" dirty="0"/>
              <a:t>The </a:t>
            </a:r>
            <a:r>
              <a:rPr lang="en-AU" altLang="en-US" sz="2200" dirty="0">
                <a:solidFill>
                  <a:srgbClr val="FF0000"/>
                </a:solidFill>
              </a:rPr>
              <a:t>North Atlantic meridional overturning circulation (MOC) </a:t>
            </a:r>
            <a:r>
              <a:rPr lang="en-AU" altLang="en-US" sz="2200" dirty="0"/>
              <a:t>is believed to play an important role in regulating the Earth's climate. </a:t>
            </a:r>
            <a:r>
              <a:rPr lang="en-AU" altLang="en-US" sz="2200" dirty="0">
                <a:solidFill>
                  <a:srgbClr val="3333CC"/>
                </a:solidFill>
              </a:rPr>
              <a:t>Yet, there is still much uncertainty regarding the dynamics of the MOC and its variability.</a:t>
            </a:r>
            <a:r>
              <a:rPr lang="en-AU" altLang="en-US" sz="2200" dirty="0"/>
              <a:t> It is well established, however, that through </a:t>
            </a:r>
            <a:r>
              <a:rPr lang="en-AU" altLang="en-US" sz="2200" dirty="0" err="1"/>
              <a:t>geostrophy</a:t>
            </a:r>
            <a:r>
              <a:rPr lang="en-AU" altLang="en-US" sz="2200" dirty="0"/>
              <a:t> the zonally integrated meridional transport at a particular latitude and depth can be determined from the east-west bottom pressure difference across the basin. Therefore, rather than consider the MOC as a large-scale system, </a:t>
            </a:r>
            <a:r>
              <a:rPr lang="en-AU" altLang="en-US" sz="2200" dirty="0">
                <a:solidFill>
                  <a:srgbClr val="FF0000"/>
                </a:solidFill>
              </a:rPr>
              <a:t>this paper focuses on the dynamics of this geostrophic relationship in two numerical ocean models at a single latitude (50</a:t>
            </a:r>
            <a:r>
              <a:rPr lang="en-AU" altLang="en-US" sz="2200" baseline="30000" dirty="0">
                <a:solidFill>
                  <a:srgbClr val="FF0000"/>
                </a:solidFill>
              </a:rPr>
              <a:t>o</a:t>
            </a:r>
            <a:r>
              <a:rPr lang="en-AU" altLang="en-US" sz="2200" dirty="0">
                <a:solidFill>
                  <a:srgbClr val="FF0000"/>
                </a:solidFill>
              </a:rPr>
              <a:t>N) in the subpolar Atlantic</a:t>
            </a:r>
            <a:r>
              <a:rPr lang="en-AU" altLang="en-US" sz="2200" dirty="0"/>
              <a:t>. </a:t>
            </a:r>
          </a:p>
        </p:txBody>
      </p:sp>
      <p:sp>
        <p:nvSpPr>
          <p:cNvPr id="3" name="Rectangle 3"/>
          <p:cNvSpPr>
            <a:spLocks noChangeArrowheads="1"/>
          </p:cNvSpPr>
          <p:nvPr/>
        </p:nvSpPr>
        <p:spPr bwMode="auto">
          <a:xfrm>
            <a:off x="8511682" y="2025356"/>
            <a:ext cx="113204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3333CC"/>
                </a:solidFill>
              </a:rPr>
              <a:t>The Gap</a:t>
            </a:r>
          </a:p>
        </p:txBody>
      </p:sp>
      <p:sp>
        <p:nvSpPr>
          <p:cNvPr id="4" name="Rectangle 4"/>
          <p:cNvSpPr>
            <a:spLocks noChangeArrowheads="1"/>
          </p:cNvSpPr>
          <p:nvPr/>
        </p:nvSpPr>
        <p:spPr bwMode="auto">
          <a:xfrm>
            <a:off x="2621914" y="1038383"/>
            <a:ext cx="1768433"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FF0000"/>
                </a:solidFill>
              </a:rPr>
              <a:t>Overall theme</a:t>
            </a:r>
          </a:p>
        </p:txBody>
      </p:sp>
      <p:sp>
        <p:nvSpPr>
          <p:cNvPr id="5" name="Rectangle 5"/>
          <p:cNvSpPr>
            <a:spLocks noChangeArrowheads="1"/>
          </p:cNvSpPr>
          <p:nvPr/>
        </p:nvSpPr>
        <p:spPr bwMode="auto">
          <a:xfrm>
            <a:off x="8669678" y="3805375"/>
            <a:ext cx="1061509"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FF0000"/>
                </a:solidFill>
              </a:rPr>
              <a:t>Specific</a:t>
            </a:r>
          </a:p>
          <a:p>
            <a:pPr eaLnBrk="1" hangingPunct="1"/>
            <a:r>
              <a:rPr lang="en-AU" altLang="en-US" sz="1985" dirty="0">
                <a:solidFill>
                  <a:srgbClr val="FF0000"/>
                </a:solidFill>
              </a:rPr>
              <a:t>theme</a:t>
            </a:r>
          </a:p>
        </p:txBody>
      </p:sp>
      <p:sp>
        <p:nvSpPr>
          <p:cNvPr id="6" name="Rectangle 6"/>
          <p:cNvSpPr>
            <a:spLocks noChangeArrowheads="1"/>
          </p:cNvSpPr>
          <p:nvPr/>
        </p:nvSpPr>
        <p:spPr bwMode="auto">
          <a:xfrm>
            <a:off x="419384" y="158347"/>
            <a:ext cx="1899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Abstract</a:t>
            </a:r>
          </a:p>
        </p:txBody>
      </p:sp>
    </p:spTree>
    <p:extLst>
      <p:ext uri="{BB962C8B-B14F-4D97-AF65-F5344CB8AC3E}">
        <p14:creationId xmlns:p14="http://schemas.microsoft.com/office/powerpoint/2010/main" val="528319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7336" y="993824"/>
            <a:ext cx="8183170" cy="381642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algn="just" eaLnBrk="1" hangingPunct="1"/>
            <a:r>
              <a:rPr lang="en-AU" altLang="en-US" sz="2200">
                <a:solidFill>
                  <a:srgbClr val="002060"/>
                </a:solidFill>
              </a:rPr>
              <a:t>First, it is shown that the bottom pressure on the western boundary is sufficient to recover, with high fidelity, the interannual meridional transport variability at 50</a:t>
            </a:r>
            <a:r>
              <a:rPr lang="en-AU" altLang="en-US" sz="2200" baseline="30000">
                <a:solidFill>
                  <a:srgbClr val="002060"/>
                </a:solidFill>
              </a:rPr>
              <a:t>o</a:t>
            </a:r>
            <a:r>
              <a:rPr lang="en-AU" altLang="en-US" sz="2200">
                <a:solidFill>
                  <a:srgbClr val="002060"/>
                </a:solidFill>
              </a:rPr>
              <a:t>N over a 100 year period in the climate model HadCM3.  It is found that the variability of western boundary pressure is closely associated with density changes over the continental slope. These changes lead to a large zonal gradient in potential energy and imply an unfeasible depth-mean velocity over the slope. The western boundary pressure, from which the meridional transport can be recovered, is generated as a compensation to this and limits the depth-mean flow. </a:t>
            </a:r>
          </a:p>
        </p:txBody>
      </p:sp>
      <p:sp>
        <p:nvSpPr>
          <p:cNvPr id="3" name="Rectangle 2"/>
          <p:cNvSpPr>
            <a:spLocks noChangeArrowheads="1"/>
          </p:cNvSpPr>
          <p:nvPr/>
        </p:nvSpPr>
        <p:spPr bwMode="auto">
          <a:xfrm>
            <a:off x="8682068" y="2504238"/>
            <a:ext cx="1013419"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a:solidFill>
                  <a:srgbClr val="3333CC"/>
                </a:solidFill>
              </a:rPr>
              <a:t>Results</a:t>
            </a:r>
          </a:p>
        </p:txBody>
      </p:sp>
      <p:sp>
        <p:nvSpPr>
          <p:cNvPr id="5" name="Rectangle 6"/>
          <p:cNvSpPr>
            <a:spLocks noChangeArrowheads="1"/>
          </p:cNvSpPr>
          <p:nvPr/>
        </p:nvSpPr>
        <p:spPr bwMode="auto">
          <a:xfrm>
            <a:off x="363725" y="78834"/>
            <a:ext cx="1899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Abstract</a:t>
            </a:r>
          </a:p>
        </p:txBody>
      </p:sp>
    </p:spTree>
    <p:extLst>
      <p:ext uri="{BB962C8B-B14F-4D97-AF65-F5344CB8AC3E}">
        <p14:creationId xmlns:p14="http://schemas.microsoft.com/office/powerpoint/2010/main" val="584256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9715" y="1449822"/>
            <a:ext cx="8093384" cy="212365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200" dirty="0">
                <a:solidFill>
                  <a:srgbClr val="FF0000"/>
                </a:solidFill>
              </a:rPr>
              <a:t>This demonstrates that in numerical ocean models, at least, meridional transport variability is generated as a local response to density changes on the western slope</a:t>
            </a:r>
            <a:r>
              <a:rPr lang="en-AU" altLang="en-US" sz="2200" dirty="0"/>
              <a:t>. Whether this is a true representation of actual ocean variability is uncertain, but if it were, then meridional transport variability could largely be determined using only the density field on the western slope.</a:t>
            </a:r>
          </a:p>
        </p:txBody>
      </p:sp>
      <p:sp>
        <p:nvSpPr>
          <p:cNvPr id="3" name="Rectangle 2"/>
          <p:cNvSpPr>
            <a:spLocks noChangeArrowheads="1"/>
          </p:cNvSpPr>
          <p:nvPr/>
        </p:nvSpPr>
        <p:spPr bwMode="auto">
          <a:xfrm>
            <a:off x="8583099" y="2167327"/>
            <a:ext cx="1497526"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3333CC"/>
                </a:solidFill>
              </a:rPr>
              <a:t>Implication</a:t>
            </a:r>
          </a:p>
        </p:txBody>
      </p:sp>
      <p:sp>
        <p:nvSpPr>
          <p:cNvPr id="5" name="Rectangle 6"/>
          <p:cNvSpPr>
            <a:spLocks noChangeArrowheads="1"/>
          </p:cNvSpPr>
          <p:nvPr/>
        </p:nvSpPr>
        <p:spPr bwMode="auto">
          <a:xfrm>
            <a:off x="411432" y="94736"/>
            <a:ext cx="1899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Abstract</a:t>
            </a:r>
          </a:p>
        </p:txBody>
      </p:sp>
    </p:spTree>
    <p:extLst>
      <p:ext uri="{BB962C8B-B14F-4D97-AF65-F5344CB8AC3E}">
        <p14:creationId xmlns:p14="http://schemas.microsoft.com/office/powerpoint/2010/main" val="368257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383" y="998161"/>
            <a:ext cx="9146035" cy="3139321"/>
          </a:xfrm>
          <a:prstGeom prst="rect">
            <a:avLst/>
          </a:prstGeom>
        </p:spPr>
        <p:txBody>
          <a:bodyPr wrap="square">
            <a:spAutoFit/>
          </a:bodyPr>
          <a:lstStyle/>
          <a:p>
            <a:pPr algn="just"/>
            <a:r>
              <a:rPr lang="en-AU" dirty="0">
                <a:latin typeface="Georgia" panose="02040502050405020303" pitchFamily="18" charset="0"/>
              </a:rPr>
              <a:t>Hydrological data from a repeated cross‐shore transect obtained using Teledyne Webb Research Slocum Electric gliders offshore Two Rocks in south‐western Australia over 13 months are presented. </a:t>
            </a:r>
            <a:r>
              <a:rPr lang="en-AU" dirty="0">
                <a:solidFill>
                  <a:srgbClr val="FF0000"/>
                </a:solidFill>
                <a:latin typeface="Georgia" panose="02040502050405020303" pitchFamily="18" charset="0"/>
              </a:rPr>
              <a:t>The data revealed that formation of dense water inshore and its transport across the shelf as a near bed gravity current (defined as Dense Shelf Water Cascade, DSWC) was a regular occurrence, particularly during autumn and winter months. In autumn, the dense water is mainly formed through changes in salinity resulting from evaporation, whilst in winter; temperature change through surface cooling was the dominant factor. The mean wind speeds also decrease during autumn. The speed of the DSWC was estimated to be 0.01–0.02 m s</a:t>
            </a:r>
            <a:r>
              <a:rPr lang="en-AU" baseline="30000" dirty="0">
                <a:solidFill>
                  <a:srgbClr val="FF0000"/>
                </a:solidFill>
                <a:latin typeface="Georgia" panose="02040502050405020303" pitchFamily="18" charset="0"/>
              </a:rPr>
              <a:t>−1</a:t>
            </a:r>
            <a:r>
              <a:rPr lang="en-AU" dirty="0">
                <a:solidFill>
                  <a:srgbClr val="FF0000"/>
                </a:solidFill>
                <a:latin typeface="Georgia" panose="02040502050405020303" pitchFamily="18" charset="0"/>
              </a:rPr>
              <a:t>, and similar to that measured in other selected regions globally</a:t>
            </a:r>
            <a:r>
              <a:rPr lang="en-AU" dirty="0">
                <a:latin typeface="Georgia" panose="02040502050405020303" pitchFamily="18" charset="0"/>
              </a:rPr>
              <a:t>. </a:t>
            </a:r>
            <a:r>
              <a:rPr lang="en-AU" dirty="0">
                <a:solidFill>
                  <a:srgbClr val="0070C0"/>
                </a:solidFill>
                <a:latin typeface="Georgia" panose="02040502050405020303" pitchFamily="18" charset="0"/>
              </a:rPr>
              <a:t>The offshore transport from the shelf is a significant component of the alongshore wind driven transport</a:t>
            </a:r>
            <a:r>
              <a:rPr lang="en-AU" dirty="0">
                <a:latin typeface="Georgia" panose="02040502050405020303" pitchFamily="18" charset="0"/>
              </a:rPr>
              <a:t>.</a:t>
            </a:r>
          </a:p>
        </p:txBody>
      </p:sp>
      <p:sp>
        <p:nvSpPr>
          <p:cNvPr id="4" name="Rectangle 3"/>
          <p:cNvSpPr>
            <a:spLocks noChangeArrowheads="1"/>
          </p:cNvSpPr>
          <p:nvPr/>
        </p:nvSpPr>
        <p:spPr bwMode="auto">
          <a:xfrm>
            <a:off x="6576519" y="4811638"/>
            <a:ext cx="1497526"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3333CC"/>
                </a:solidFill>
              </a:rPr>
              <a:t>Implication</a:t>
            </a:r>
          </a:p>
        </p:txBody>
      </p:sp>
      <p:sp>
        <p:nvSpPr>
          <p:cNvPr id="5" name="Rectangle 4"/>
          <p:cNvSpPr>
            <a:spLocks noChangeArrowheads="1"/>
          </p:cNvSpPr>
          <p:nvPr/>
        </p:nvSpPr>
        <p:spPr bwMode="auto">
          <a:xfrm>
            <a:off x="4028133" y="4811639"/>
            <a:ext cx="234391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solidFill>
                  <a:srgbClr val="FF0000"/>
                </a:solidFill>
              </a:rPr>
              <a:t>Results/conclusion</a:t>
            </a:r>
          </a:p>
        </p:txBody>
      </p:sp>
      <p:sp>
        <p:nvSpPr>
          <p:cNvPr id="6" name="Rectangle 5"/>
          <p:cNvSpPr>
            <a:spLocks noChangeArrowheads="1"/>
          </p:cNvSpPr>
          <p:nvPr/>
        </p:nvSpPr>
        <p:spPr bwMode="auto">
          <a:xfrm>
            <a:off x="1490482" y="4847773"/>
            <a:ext cx="2234907"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1985" dirty="0"/>
              <a:t>Method/approach</a:t>
            </a:r>
          </a:p>
        </p:txBody>
      </p:sp>
      <p:sp>
        <p:nvSpPr>
          <p:cNvPr id="7" name="Rectangle 6"/>
          <p:cNvSpPr>
            <a:spLocks noChangeArrowheads="1"/>
          </p:cNvSpPr>
          <p:nvPr/>
        </p:nvSpPr>
        <p:spPr bwMode="auto">
          <a:xfrm>
            <a:off x="419384" y="158347"/>
            <a:ext cx="1899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Abstract</a:t>
            </a:r>
          </a:p>
        </p:txBody>
      </p:sp>
    </p:spTree>
    <p:extLst>
      <p:ext uri="{BB962C8B-B14F-4D97-AF65-F5344CB8AC3E}">
        <p14:creationId xmlns:p14="http://schemas.microsoft.com/office/powerpoint/2010/main" val="44129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30" y="1034652"/>
            <a:ext cx="9108606" cy="411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416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1070828"/>
            <a:ext cx="9582150" cy="3539430"/>
          </a:xfrm>
          <a:prstGeom prst="rect">
            <a:avLst/>
          </a:prstGeom>
        </p:spPr>
        <p:txBody>
          <a:bodyPr wrap="square">
            <a:spAutoFit/>
          </a:bodyPr>
          <a:lstStyle/>
          <a:p>
            <a:pPr algn="just">
              <a:spcBef>
                <a:spcPts val="600"/>
              </a:spcBef>
              <a:spcAft>
                <a:spcPts val="600"/>
              </a:spcAft>
            </a:pPr>
            <a:r>
              <a:rPr lang="en-AU" sz="1400" dirty="0">
                <a:latin typeface="Georgia" panose="02040502050405020303" pitchFamily="18" charset="0"/>
                <a:ea typeface="Calibri" panose="020F0502020204030204" pitchFamily="34" charset="0"/>
              </a:rPr>
              <a:t>Sea level variability along the Vietnam coast has gained much attention recently due to a range of coastal activities such as navigation, beach erosion and coastal management. </a:t>
            </a:r>
            <a:r>
              <a:rPr lang="en-AU" sz="1400" dirty="0">
                <a:solidFill>
                  <a:srgbClr val="0070C0"/>
                </a:solidFill>
                <a:latin typeface="Georgia" panose="02040502050405020303" pitchFamily="18" charset="0"/>
                <a:ea typeface="Calibri" panose="020F0502020204030204" pitchFamily="34" charset="0"/>
              </a:rPr>
              <a:t>Knowledge of the short term sea level oscillations caused by diurnal/semi diurnal tide and storms has been </a:t>
            </a:r>
            <a:r>
              <a:rPr lang="en-US" sz="1400" dirty="0">
                <a:solidFill>
                  <a:srgbClr val="0070C0"/>
                </a:solidFill>
                <a:latin typeface="Georgia" panose="02040502050405020303" pitchFamily="18" charset="0"/>
                <a:ea typeface="Calibri" panose="020F0502020204030204" pitchFamily="34" charset="0"/>
              </a:rPr>
              <a:t>acknowledged through numerous studies</a:t>
            </a:r>
            <a:r>
              <a:rPr lang="en-AU" sz="1400" dirty="0">
                <a:solidFill>
                  <a:srgbClr val="0070C0"/>
                </a:solidFill>
                <a:latin typeface="Georgia" panose="02040502050405020303" pitchFamily="18" charset="0"/>
                <a:ea typeface="Calibri" panose="020F0502020204030204" pitchFamily="34" charset="0"/>
              </a:rPr>
              <a:t>, however the number of publications on long-term sea level changes along the Vietnam coast have been minimal</a:t>
            </a:r>
            <a:r>
              <a:rPr lang="en-AU" sz="1400" dirty="0">
                <a:latin typeface="Georgia" panose="02040502050405020303" pitchFamily="18" charset="0"/>
                <a:ea typeface="Calibri" panose="020F0502020204030204" pitchFamily="34" charset="0"/>
              </a:rPr>
              <a:t>. </a:t>
            </a:r>
            <a:r>
              <a:rPr lang="en-AU" sz="1400" dirty="0">
                <a:solidFill>
                  <a:srgbClr val="FF0000"/>
                </a:solidFill>
                <a:latin typeface="Georgia" panose="02040502050405020303" pitchFamily="18" charset="0"/>
                <a:ea typeface="Calibri" panose="020F0502020204030204" pitchFamily="34" charset="0"/>
              </a:rPr>
              <a:t>The aim of this research is to examine the role of three processes: (1) impacts of monsoon and river discharge on seasonal sea levels; (2) linkage between ENSO (El </a:t>
            </a:r>
            <a:r>
              <a:rPr lang="en-AU" sz="1400" i="1" dirty="0">
                <a:solidFill>
                  <a:srgbClr val="FF0000"/>
                </a:solidFill>
                <a:latin typeface="Georgia" panose="02040502050405020303" pitchFamily="18" charset="0"/>
                <a:ea typeface="Calibri" panose="020F0502020204030204" pitchFamily="34" charset="0"/>
              </a:rPr>
              <a:t>Niño</a:t>
            </a:r>
            <a:r>
              <a:rPr lang="en-AU" sz="1400" dirty="0">
                <a:solidFill>
                  <a:srgbClr val="FF0000"/>
                </a:solidFill>
                <a:latin typeface="Georgia" panose="02040502050405020303" pitchFamily="18" charset="0"/>
                <a:ea typeface="Calibri" panose="020F0502020204030204" pitchFamily="34" charset="0"/>
              </a:rPr>
              <a:t> and Southern Oscillation) and inter-annual sea levels; and, (3) influence of the 18.6 year nodal cycle and the quasi 4.4 year lunar perigee on high tidal levels</a:t>
            </a:r>
            <a:r>
              <a:rPr lang="en-AU" sz="1400" dirty="0">
                <a:latin typeface="Georgia" panose="02040502050405020303" pitchFamily="18" charset="0"/>
                <a:ea typeface="Calibri" panose="020F0502020204030204" pitchFamily="34" charset="0"/>
              </a:rPr>
              <a:t> </a:t>
            </a:r>
            <a:r>
              <a:rPr lang="en-US" sz="1400" dirty="0">
                <a:solidFill>
                  <a:srgbClr val="00B050"/>
                </a:solidFill>
                <a:latin typeface="Georgia" panose="02040502050405020303" pitchFamily="18" charset="0"/>
                <a:ea typeface="Calibri" panose="020F0502020204030204" pitchFamily="34" charset="0"/>
              </a:rPr>
              <a:t>by using tide gauge records from PMSL, coastal altimeter data and predicted tides</a:t>
            </a:r>
            <a:r>
              <a:rPr lang="en-US" sz="1400" dirty="0">
                <a:latin typeface="Georgia" panose="02040502050405020303" pitchFamily="18" charset="0"/>
                <a:ea typeface="Calibri" panose="020F0502020204030204" pitchFamily="34" charset="0"/>
              </a:rPr>
              <a:t>. </a:t>
            </a:r>
            <a:r>
              <a:rPr lang="en-AU" sz="1400" dirty="0">
                <a:solidFill>
                  <a:srgbClr val="7030A0"/>
                </a:solidFill>
                <a:latin typeface="Georgia" panose="02040502050405020303" pitchFamily="18" charset="0"/>
                <a:ea typeface="Calibri" panose="020F0502020204030204" pitchFamily="34" charset="0"/>
              </a:rPr>
              <a:t>The seasonal sea level variability in open sea from the Central to southeast coast was mainly controlled by monsoons, whilst in Tonkin Bay was attributed to Red river discharge. The inter-annual variability was governed by ENSO. Particularly, the strong response of sea level to ENSO along open coasts was driven by changes in boundary currents.  In contrast, along the north coast, that was strongly affected by 18.6 nodal cycle, will be at high risk of coastal inundation in 2025 because of higher tidal range. High frequency flooding in the low-lying Southeast coast (downstream of Vietnam Mekong Delta) was due to strong winter monsoon in conjunction with interactions in phase between inter-annual sea level variations induced by ENSO and 4.4 lunar perigee cycle</a:t>
            </a:r>
            <a:r>
              <a:rPr lang="en-AU" sz="1400" dirty="0">
                <a:latin typeface="Georgia" panose="02040502050405020303" pitchFamily="18" charset="0"/>
                <a:ea typeface="Calibri" panose="020F0502020204030204" pitchFamily="34" charset="0"/>
              </a:rPr>
              <a:t>. </a:t>
            </a:r>
            <a:r>
              <a:rPr lang="en-AU" sz="1400" dirty="0">
                <a:solidFill>
                  <a:srgbClr val="385623"/>
                </a:solidFill>
                <a:latin typeface="Georgia" panose="02040502050405020303" pitchFamily="18" charset="0"/>
                <a:ea typeface="Calibri" panose="020F0502020204030204" pitchFamily="34" charset="0"/>
              </a:rPr>
              <a:t>This research contributes to understanding of different processes that contribute to coastal flooding along the Vietnam coast that are related to natural variability</a:t>
            </a:r>
            <a:r>
              <a:rPr lang="en-AU" sz="1400" dirty="0">
                <a:latin typeface="Georgia" panose="02040502050405020303" pitchFamily="18" charset="0"/>
                <a:ea typeface="Calibri" panose="020F0502020204030204" pitchFamily="34" charset="0"/>
              </a:rPr>
              <a:t>. (283 words) </a:t>
            </a:r>
          </a:p>
        </p:txBody>
      </p:sp>
      <p:sp>
        <p:nvSpPr>
          <p:cNvPr id="5" name="Rectangle 4"/>
          <p:cNvSpPr/>
          <p:nvPr/>
        </p:nvSpPr>
        <p:spPr>
          <a:xfrm>
            <a:off x="432772" y="136009"/>
            <a:ext cx="1899879" cy="646331"/>
          </a:xfrm>
          <a:prstGeom prst="rect">
            <a:avLst/>
          </a:prstGeom>
        </p:spPr>
        <p:txBody>
          <a:bodyPr wrap="none">
            <a:spAutoFit/>
          </a:bodyPr>
          <a:lstStyle/>
          <a:p>
            <a:pPr algn="just">
              <a:spcBef>
                <a:spcPts val="600"/>
              </a:spcBef>
              <a:spcAft>
                <a:spcPts val="600"/>
              </a:spcAft>
            </a:pPr>
            <a:r>
              <a:rPr lang="en-US" sz="3600" dirty="0">
                <a:solidFill>
                  <a:srgbClr val="002060"/>
                </a:solidFill>
                <a:latin typeface="Georgia" panose="02040502050405020303" pitchFamily="18" charset="0"/>
              </a:rPr>
              <a:t>Abstract</a:t>
            </a:r>
            <a:endParaRPr lang="en-AU" sz="3600" dirty="0">
              <a:solidFill>
                <a:srgbClr val="002060"/>
              </a:solidFill>
              <a:latin typeface="Georgia" panose="02040502050405020303"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24052588"/>
              </p:ext>
            </p:extLst>
          </p:nvPr>
        </p:nvGraphicFramePr>
        <p:xfrm>
          <a:off x="3122475" y="4695190"/>
          <a:ext cx="6958150" cy="825628"/>
        </p:xfrm>
        <a:graphic>
          <a:graphicData uri="http://schemas.openxmlformats.org/drawingml/2006/table">
            <a:tbl>
              <a:tblPr firstRow="1" firstCol="1" bandRow="1"/>
              <a:tblGrid>
                <a:gridCol w="2319126">
                  <a:extLst>
                    <a:ext uri="{9D8B030D-6E8A-4147-A177-3AD203B41FA5}">
                      <a16:colId xmlns:a16="http://schemas.microsoft.com/office/drawing/2014/main" val="1280548167"/>
                    </a:ext>
                  </a:extLst>
                </a:gridCol>
                <a:gridCol w="2319126">
                  <a:extLst>
                    <a:ext uri="{9D8B030D-6E8A-4147-A177-3AD203B41FA5}">
                      <a16:colId xmlns:a16="http://schemas.microsoft.com/office/drawing/2014/main" val="1310767728"/>
                    </a:ext>
                  </a:extLst>
                </a:gridCol>
                <a:gridCol w="2319898">
                  <a:extLst>
                    <a:ext uri="{9D8B030D-6E8A-4147-A177-3AD203B41FA5}">
                      <a16:colId xmlns:a16="http://schemas.microsoft.com/office/drawing/2014/main" val="2045566236"/>
                    </a:ext>
                  </a:extLst>
                </a:gridCol>
              </a:tblGrid>
              <a:tr h="252095">
                <a:tc>
                  <a:txBody>
                    <a:bodyPr/>
                    <a:lstStyle/>
                    <a:p>
                      <a:pPr>
                        <a:lnSpc>
                          <a:spcPct val="200000"/>
                        </a:lnSpc>
                        <a:spcBef>
                          <a:spcPts val="600"/>
                        </a:spcBef>
                        <a:spcAft>
                          <a:spcPts val="600"/>
                        </a:spcAft>
                      </a:pPr>
                      <a:r>
                        <a:rPr lang="en-AU" sz="1600">
                          <a:effectLst/>
                          <a:latin typeface="Georgia" panose="02040502050405020303" pitchFamily="18" charset="0"/>
                          <a:ea typeface="Calibri" panose="020F0502020204030204" pitchFamily="34" charset="0"/>
                          <a:cs typeface="Times New Roman" panose="02020603050405020304" pitchFamily="18" charset="0"/>
                        </a:rPr>
                        <a:t>1. General theme</a:t>
                      </a:r>
                    </a:p>
                  </a:txBody>
                  <a:tcPr marL="68580" marR="68580" marT="0" marB="0">
                    <a:lnL>
                      <a:noFill/>
                    </a:lnL>
                    <a:lnR>
                      <a:noFill/>
                    </a:lnR>
                    <a:lnT>
                      <a:noFill/>
                    </a:lnT>
                    <a:lnB>
                      <a:noFill/>
                    </a:lnB>
                  </a:tcPr>
                </a:tc>
                <a:tc>
                  <a:txBody>
                    <a:bodyPr/>
                    <a:lstStyle/>
                    <a:p>
                      <a:pPr>
                        <a:lnSpc>
                          <a:spcPct val="200000"/>
                        </a:lnSpc>
                        <a:spcBef>
                          <a:spcPts val="600"/>
                        </a:spcBef>
                        <a:spcAft>
                          <a:spcPts val="600"/>
                        </a:spcAft>
                      </a:pPr>
                      <a:r>
                        <a:rPr lang="en-US" sz="1600">
                          <a:solidFill>
                            <a:srgbClr val="0070C0"/>
                          </a:solidFill>
                          <a:effectLst/>
                          <a:latin typeface="Georgia" panose="02040502050405020303" pitchFamily="18" charset="0"/>
                          <a:ea typeface="Calibri" panose="020F0502020204030204" pitchFamily="34" charset="0"/>
                          <a:cs typeface="Times New Roman" panose="02020603050405020304" pitchFamily="18" charset="0"/>
                        </a:rPr>
                        <a:t>2. Gap</a:t>
                      </a:r>
                      <a:endParaRPr lang="en-AU"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Bef>
                          <a:spcPts val="600"/>
                        </a:spcBef>
                        <a:spcAft>
                          <a:spcPts val="600"/>
                        </a:spcAft>
                      </a:pPr>
                      <a:r>
                        <a:rPr lang="en-AU" sz="160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3. Specific theme</a:t>
                      </a:r>
                      <a:endParaRPr lang="en-AU"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880939270"/>
                  </a:ext>
                </a:extLst>
              </a:tr>
              <a:tr h="252095">
                <a:tc>
                  <a:txBody>
                    <a:bodyPr/>
                    <a:lstStyle/>
                    <a:p>
                      <a:pPr>
                        <a:lnSpc>
                          <a:spcPct val="200000"/>
                        </a:lnSpc>
                        <a:spcBef>
                          <a:spcPts val="600"/>
                        </a:spcBef>
                        <a:spcAft>
                          <a:spcPts val="600"/>
                        </a:spcAft>
                      </a:pPr>
                      <a:r>
                        <a:rPr lang="en-US" sz="1600">
                          <a:solidFill>
                            <a:srgbClr val="00B050"/>
                          </a:solidFill>
                          <a:effectLst/>
                          <a:latin typeface="Georgia" panose="02040502050405020303" pitchFamily="18" charset="0"/>
                          <a:ea typeface="Calibri" panose="020F0502020204030204" pitchFamily="34" charset="0"/>
                          <a:cs typeface="Times New Roman" panose="02020603050405020304" pitchFamily="18" charset="0"/>
                        </a:rPr>
                        <a:t>4. Method/Approach</a:t>
                      </a:r>
                      <a:endParaRPr lang="en-AU"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Bef>
                          <a:spcPts val="600"/>
                        </a:spcBef>
                        <a:spcAft>
                          <a:spcPts val="600"/>
                        </a:spcAft>
                      </a:pPr>
                      <a:r>
                        <a:rPr lang="en-AU" sz="1600">
                          <a:solidFill>
                            <a:srgbClr val="7030A0"/>
                          </a:solidFill>
                          <a:effectLst/>
                          <a:latin typeface="Georgia" panose="02040502050405020303" pitchFamily="18" charset="0"/>
                          <a:ea typeface="Calibri" panose="020F0502020204030204" pitchFamily="34" charset="0"/>
                          <a:cs typeface="Times New Roman" panose="02020603050405020304" pitchFamily="18" charset="0"/>
                        </a:rPr>
                        <a:t>5. Principal conclusions</a:t>
                      </a:r>
                      <a:endParaRPr lang="en-AU" sz="16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Bef>
                          <a:spcPts val="600"/>
                        </a:spcBef>
                        <a:spcAft>
                          <a:spcPts val="600"/>
                        </a:spcAft>
                      </a:pPr>
                      <a:r>
                        <a:rPr lang="en-AU" sz="1600" dirty="0">
                          <a:solidFill>
                            <a:srgbClr val="385623"/>
                          </a:solidFill>
                          <a:effectLst/>
                          <a:latin typeface="Georgia" panose="02040502050405020303" pitchFamily="18" charset="0"/>
                          <a:ea typeface="Calibri" panose="020F0502020204030204" pitchFamily="34" charset="0"/>
                          <a:cs typeface="Times New Roman" panose="02020603050405020304" pitchFamily="18" charset="0"/>
                        </a:rPr>
                        <a:t>6. Implication</a:t>
                      </a:r>
                      <a:endParaRPr lang="en-AU" sz="16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01507863"/>
                  </a:ext>
                </a:extLst>
              </a:tr>
            </a:tbl>
          </a:graphicData>
        </a:graphic>
      </p:graphicFrame>
    </p:spTree>
    <p:extLst>
      <p:ext uri="{BB962C8B-B14F-4D97-AF65-F5344CB8AC3E}">
        <p14:creationId xmlns:p14="http://schemas.microsoft.com/office/powerpoint/2010/main" val="192593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BBFDF-8733-72B7-886E-9E70006C4BCE}"/>
            </a:ext>
          </a:extLst>
        </p:cNvPr>
        <p:cNvGrpSpPr/>
        <p:nvPr/>
      </p:nvGrpSpPr>
      <p:grpSpPr>
        <a:xfrm>
          <a:off x="0" y="0"/>
          <a:ext cx="0" cy="0"/>
          <a:chOff x="0" y="0"/>
          <a:chExt cx="0" cy="0"/>
        </a:xfrm>
      </p:grpSpPr>
      <p:sp>
        <p:nvSpPr>
          <p:cNvPr id="60419" name="Rectangle 2">
            <a:extLst>
              <a:ext uri="{FF2B5EF4-FFF2-40B4-BE49-F238E27FC236}">
                <a16:creationId xmlns:a16="http://schemas.microsoft.com/office/drawing/2014/main" id="{8A0C5E60-88C5-8BB5-11DC-B5E104C361B5}"/>
              </a:ext>
            </a:extLst>
          </p:cNvPr>
          <p:cNvSpPr>
            <a:spLocks noChangeArrowheads="1"/>
          </p:cNvSpPr>
          <p:nvPr/>
        </p:nvSpPr>
        <p:spPr bwMode="auto">
          <a:xfrm>
            <a:off x="394396" y="128813"/>
            <a:ext cx="2787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Introduction</a:t>
            </a:r>
          </a:p>
        </p:txBody>
      </p:sp>
      <p:sp>
        <p:nvSpPr>
          <p:cNvPr id="60420" name="Rectangle 3">
            <a:extLst>
              <a:ext uri="{FF2B5EF4-FFF2-40B4-BE49-F238E27FC236}">
                <a16:creationId xmlns:a16="http://schemas.microsoft.com/office/drawing/2014/main" id="{BAFB7338-1697-D9A0-5D5F-BB1ECC453ED0}"/>
              </a:ext>
            </a:extLst>
          </p:cNvPr>
          <p:cNvSpPr>
            <a:spLocks noChangeArrowheads="1"/>
          </p:cNvSpPr>
          <p:nvPr/>
        </p:nvSpPr>
        <p:spPr bwMode="auto">
          <a:xfrm>
            <a:off x="832542" y="1018908"/>
            <a:ext cx="7537168" cy="40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dirty="0">
                <a:solidFill>
                  <a:srgbClr val="002060"/>
                </a:solidFill>
              </a:rPr>
              <a:t>The flow of the Introduction:</a:t>
            </a:r>
          </a:p>
          <a:p>
            <a:pPr eaLnBrk="1" hangingPunct="1"/>
            <a:endParaRPr lang="en-AU" altLang="en-US" sz="2000" dirty="0">
              <a:solidFill>
                <a:srgbClr val="002060"/>
              </a:solidFill>
            </a:endParaRP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Importance</a:t>
            </a: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Background</a:t>
            </a: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Problem statement</a:t>
            </a: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Research gap</a:t>
            </a: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Local context</a:t>
            </a:r>
          </a:p>
          <a:p>
            <a:pPr marL="1085850" lvl="1" indent="-342900" eaLnBrk="1" hangingPunct="1">
              <a:spcAft>
                <a:spcPts val="1200"/>
              </a:spcAft>
              <a:buFont typeface="Wingdings" panose="05000000000000000000" pitchFamily="2" charset="2"/>
              <a:buChar char="Ø"/>
            </a:pPr>
            <a:r>
              <a:rPr lang="en-AU" altLang="en-US" sz="2000" dirty="0">
                <a:solidFill>
                  <a:srgbClr val="002060"/>
                </a:solidFill>
              </a:rPr>
              <a:t>Aims/objectives</a:t>
            </a:r>
          </a:p>
          <a:p>
            <a:pPr marL="342900" indent="-342900" eaLnBrk="1" hangingPunct="1">
              <a:buFont typeface="Wingdings" panose="05000000000000000000" pitchFamily="2" charset="2"/>
              <a:buChar char="Ø"/>
            </a:pPr>
            <a:endParaRPr lang="en-AU" altLang="en-US" sz="2000" dirty="0">
              <a:solidFill>
                <a:srgbClr val="002060"/>
              </a:solidFill>
            </a:endParaRPr>
          </a:p>
          <a:p>
            <a:pPr eaLnBrk="1" hangingPunct="1"/>
            <a:endParaRPr lang="en-AU" altLang="en-US" sz="1985" dirty="0">
              <a:solidFill>
                <a:srgbClr val="002060"/>
              </a:solidFill>
            </a:endParaRPr>
          </a:p>
        </p:txBody>
      </p:sp>
    </p:spTree>
    <p:extLst>
      <p:ext uri="{BB962C8B-B14F-4D97-AF65-F5344CB8AC3E}">
        <p14:creationId xmlns:p14="http://schemas.microsoft.com/office/powerpoint/2010/main" val="99104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639" y="2241914"/>
            <a:ext cx="9160805" cy="3354765"/>
          </a:xfrm>
          <a:prstGeom prst="rect">
            <a:avLst/>
          </a:prstGeom>
        </p:spPr>
        <p:txBody>
          <a:bodyPr wrap="square">
            <a:spAutoFit/>
          </a:bodyPr>
          <a:lstStyle/>
          <a:p>
            <a:pPr>
              <a:defRPr/>
            </a:pPr>
            <a:r>
              <a:rPr lang="en-AU" sz="2400" dirty="0">
                <a:solidFill>
                  <a:srgbClr val="002060"/>
                </a:solidFill>
                <a:latin typeface="Georgia" panose="02040502050405020303" pitchFamily="18" charset="0"/>
              </a:rPr>
              <a:t>Draft the flow of ideas for the introduction in simple </a:t>
            </a:r>
            <a:r>
              <a:rPr lang="en-AU" sz="2400" dirty="0">
                <a:solidFill>
                  <a:srgbClr val="FF0000"/>
                </a:solidFill>
                <a:latin typeface="Georgia" panose="02040502050405020303" pitchFamily="18" charset="0"/>
              </a:rPr>
              <a:t>declarative statements </a:t>
            </a:r>
            <a:r>
              <a:rPr lang="en-AU" sz="2400" dirty="0">
                <a:solidFill>
                  <a:srgbClr val="002060"/>
                </a:solidFill>
                <a:latin typeface="Georgia" panose="02040502050405020303" pitchFamily="18" charset="0"/>
              </a:rPr>
              <a:t>that become topic sentences</a:t>
            </a:r>
          </a:p>
          <a:p>
            <a:pPr marL="448945" indent="-448945">
              <a:buFont typeface="Arial" pitchFamily="34" charset="0"/>
              <a:buChar char="•"/>
              <a:defRPr/>
            </a:pPr>
            <a:endParaRPr lang="en-AU" sz="2400" dirty="0">
              <a:solidFill>
                <a:srgbClr val="002060"/>
              </a:solidFill>
              <a:latin typeface="Georgia" panose="02040502050405020303" pitchFamily="18" charset="0"/>
            </a:endParaRPr>
          </a:p>
          <a:p>
            <a:pPr marL="541338" indent="-271463">
              <a:buFont typeface="Arial" panose="020B0604020202020204" pitchFamily="34" charset="0"/>
              <a:buChar char="•"/>
              <a:defRPr/>
            </a:pPr>
            <a:r>
              <a:rPr lang="en-AU" sz="2000" dirty="0">
                <a:solidFill>
                  <a:srgbClr val="002060"/>
                </a:solidFill>
                <a:latin typeface="Georgia" panose="02040502050405020303" pitchFamily="18" charset="0"/>
              </a:rPr>
              <a:t>Total sea level is important in micro-tidal areas</a:t>
            </a:r>
          </a:p>
          <a:p>
            <a:pPr marL="541338" indent="-271463">
              <a:buFont typeface="Arial" panose="020B0604020202020204" pitchFamily="34" charset="0"/>
              <a:buChar char="•"/>
              <a:defRPr/>
            </a:pPr>
            <a:r>
              <a:rPr lang="en-AU" sz="2000" dirty="0">
                <a:solidFill>
                  <a:srgbClr val="002060"/>
                </a:solidFill>
                <a:latin typeface="Georgia" panose="02040502050405020303" pitchFamily="18" charset="0"/>
              </a:rPr>
              <a:t>We rarely have long-term data series to examine the different components of sea level variability</a:t>
            </a:r>
          </a:p>
          <a:p>
            <a:pPr marL="541338" indent="-271463">
              <a:buFont typeface="Arial" panose="020B0604020202020204" pitchFamily="34" charset="0"/>
              <a:buChar char="•"/>
              <a:defRPr/>
            </a:pPr>
            <a:r>
              <a:rPr lang="en-AU" sz="2000" dirty="0">
                <a:solidFill>
                  <a:srgbClr val="002060"/>
                </a:solidFill>
                <a:latin typeface="Georgia" panose="02040502050405020303" pitchFamily="18" charset="0"/>
              </a:rPr>
              <a:t>Fremantle has the longest time series record of sea level in the southern hemisphere.</a:t>
            </a:r>
          </a:p>
          <a:p>
            <a:pPr marL="541338" indent="-271463">
              <a:buFont typeface="Arial" panose="020B0604020202020204" pitchFamily="34" charset="0"/>
              <a:buChar char="•"/>
              <a:defRPr/>
            </a:pPr>
            <a:r>
              <a:rPr lang="en-AU" sz="2000" dirty="0">
                <a:solidFill>
                  <a:srgbClr val="002060"/>
                </a:solidFill>
                <a:latin typeface="Georgia" panose="02040502050405020303" pitchFamily="18" charset="0"/>
              </a:rPr>
              <a:t>Through detailed spectral analysis we can identify the different processes that comprise total sea level</a:t>
            </a:r>
          </a:p>
        </p:txBody>
      </p:sp>
      <p:sp>
        <p:nvSpPr>
          <p:cNvPr id="60419" name="Rectangle 2"/>
          <p:cNvSpPr>
            <a:spLocks noChangeArrowheads="1"/>
          </p:cNvSpPr>
          <p:nvPr/>
        </p:nvSpPr>
        <p:spPr bwMode="auto">
          <a:xfrm>
            <a:off x="394396" y="128813"/>
            <a:ext cx="27879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Introduction</a:t>
            </a:r>
          </a:p>
        </p:txBody>
      </p:sp>
      <p:sp>
        <p:nvSpPr>
          <p:cNvPr id="60420" name="Rectangle 3"/>
          <p:cNvSpPr>
            <a:spLocks noChangeArrowheads="1"/>
          </p:cNvSpPr>
          <p:nvPr/>
        </p:nvSpPr>
        <p:spPr bwMode="auto">
          <a:xfrm>
            <a:off x="1496219" y="1004160"/>
            <a:ext cx="6024959" cy="10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dirty="0">
                <a:solidFill>
                  <a:srgbClr val="002060"/>
                </a:solidFill>
              </a:rPr>
              <a:t>The flow of the Introduction:</a:t>
            </a:r>
          </a:p>
          <a:p>
            <a:pPr eaLnBrk="1" hangingPunct="1"/>
            <a:endParaRPr lang="en-AU" altLang="en-US" sz="1985" dirty="0">
              <a:solidFill>
                <a:srgbClr val="002060"/>
              </a:solidFill>
            </a:endParaRPr>
          </a:p>
          <a:p>
            <a:pPr eaLnBrk="1" hangingPunct="1"/>
            <a:r>
              <a:rPr lang="en-AU" altLang="en-US" sz="2000" dirty="0">
                <a:solidFill>
                  <a:srgbClr val="002060"/>
                </a:solidFill>
              </a:rPr>
              <a:t>Theme          gaps           objectives           approach</a:t>
            </a:r>
          </a:p>
        </p:txBody>
      </p:sp>
      <p:sp>
        <p:nvSpPr>
          <p:cNvPr id="60421" name="Right Arrow 4"/>
          <p:cNvSpPr>
            <a:spLocks noChangeArrowheads="1"/>
          </p:cNvSpPr>
          <p:nvPr/>
        </p:nvSpPr>
        <p:spPr bwMode="auto">
          <a:xfrm>
            <a:off x="2500379" y="1653910"/>
            <a:ext cx="295341" cy="341283"/>
          </a:xfrm>
          <a:prstGeom prst="rightArrow">
            <a:avLst>
              <a:gd name="adj1" fmla="val 50000"/>
              <a:gd name="adj2" fmla="val 50000"/>
            </a:avLst>
          </a:prstGeom>
          <a:solidFill>
            <a:srgbClr val="FF0000"/>
          </a:solidFill>
          <a:ln w="9525" algn="ctr">
            <a:solidFill>
              <a:schemeClr val="tx1"/>
            </a:solidFill>
            <a:round/>
            <a:headEnd/>
            <a:tailEnd/>
          </a:ln>
        </p:spPr>
        <p:txBody>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endParaRPr lang="en-US" altLang="en-US" sz="1985"/>
          </a:p>
        </p:txBody>
      </p:sp>
      <p:sp>
        <p:nvSpPr>
          <p:cNvPr id="60422" name="Right Arrow 5"/>
          <p:cNvSpPr>
            <a:spLocks noChangeArrowheads="1"/>
          </p:cNvSpPr>
          <p:nvPr/>
        </p:nvSpPr>
        <p:spPr bwMode="auto">
          <a:xfrm>
            <a:off x="3630550" y="1653910"/>
            <a:ext cx="346534" cy="341283"/>
          </a:xfrm>
          <a:prstGeom prst="rightArrow">
            <a:avLst>
              <a:gd name="adj1" fmla="val 50000"/>
              <a:gd name="adj2" fmla="val 50055"/>
            </a:avLst>
          </a:prstGeom>
          <a:solidFill>
            <a:srgbClr val="FF0000"/>
          </a:solidFill>
          <a:ln w="9525" algn="ctr">
            <a:solidFill>
              <a:schemeClr val="tx1"/>
            </a:solidFill>
            <a:round/>
            <a:headEnd/>
            <a:tailEnd/>
          </a:ln>
        </p:spPr>
        <p:txBody>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endParaRPr lang="en-US" altLang="en-US" sz="1985"/>
          </a:p>
        </p:txBody>
      </p:sp>
      <p:sp>
        <p:nvSpPr>
          <p:cNvPr id="60423" name="Right Arrow 6"/>
          <p:cNvSpPr>
            <a:spLocks noChangeArrowheads="1"/>
          </p:cNvSpPr>
          <p:nvPr/>
        </p:nvSpPr>
        <p:spPr bwMode="auto">
          <a:xfrm>
            <a:off x="5335653" y="1653910"/>
            <a:ext cx="346534" cy="341283"/>
          </a:xfrm>
          <a:prstGeom prst="rightArrow">
            <a:avLst>
              <a:gd name="adj1" fmla="val 50000"/>
              <a:gd name="adj2" fmla="val 50055"/>
            </a:avLst>
          </a:prstGeom>
          <a:solidFill>
            <a:srgbClr val="FF0000"/>
          </a:solidFill>
          <a:ln w="9525" algn="ctr">
            <a:solidFill>
              <a:schemeClr val="tx1"/>
            </a:solidFill>
            <a:round/>
            <a:headEnd/>
            <a:tailEnd/>
          </a:ln>
        </p:spPr>
        <p:txBody>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endParaRPr lang="en-US" altLang="en-US" sz="1985"/>
          </a:p>
        </p:txBody>
      </p:sp>
    </p:spTree>
    <p:extLst>
      <p:ext uri="{BB962C8B-B14F-4D97-AF65-F5344CB8AC3E}">
        <p14:creationId xmlns:p14="http://schemas.microsoft.com/office/powerpoint/2010/main" val="2178553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774" y="985656"/>
            <a:ext cx="9150596" cy="1631216"/>
          </a:xfrm>
          <a:prstGeom prst="rect">
            <a:avLst/>
          </a:prstGeom>
        </p:spPr>
        <p:txBody>
          <a:bodyPr wrap="square">
            <a:spAutoFit/>
          </a:bodyPr>
          <a:lstStyle/>
          <a:p>
            <a:pPr algn="just"/>
            <a:r>
              <a:rPr lang="en-AU" sz="2000" dirty="0">
                <a:solidFill>
                  <a:srgbClr val="002060"/>
                </a:solidFill>
                <a:latin typeface="Georgia" panose="02040502050405020303" pitchFamily="18" charset="0"/>
              </a:rPr>
              <a:t>In this paper, we </a:t>
            </a:r>
            <a:r>
              <a:rPr lang="en-AU" sz="2000" dirty="0">
                <a:solidFill>
                  <a:srgbClr val="FF0000"/>
                </a:solidFill>
                <a:latin typeface="Georgia" panose="02040502050405020303" pitchFamily="18" charset="0"/>
              </a:rPr>
              <a:t>use high‐resolution temperature and salinity data </a:t>
            </a:r>
            <a:r>
              <a:rPr lang="en-AU" sz="2000" dirty="0">
                <a:solidFill>
                  <a:srgbClr val="002060"/>
                </a:solidFill>
                <a:latin typeface="Georgia" panose="02040502050405020303" pitchFamily="18" charset="0"/>
              </a:rPr>
              <a:t>obtained along a repeated transect (Figure 1) using Teledyne Webb Research Slocum Electric Gliders to </a:t>
            </a:r>
            <a:r>
              <a:rPr lang="en-AU" sz="2000" dirty="0">
                <a:solidFill>
                  <a:srgbClr val="FF0000"/>
                </a:solidFill>
                <a:latin typeface="Georgia" panose="02040502050405020303" pitchFamily="18" charset="0"/>
              </a:rPr>
              <a:t>describe the seasonal evolution of the stratification and formation of dense shelf water </a:t>
            </a:r>
            <a:r>
              <a:rPr lang="en-AU" sz="2000" dirty="0">
                <a:solidFill>
                  <a:srgbClr val="002060"/>
                </a:solidFill>
                <a:latin typeface="Georgia" panose="02040502050405020303" pitchFamily="18" charset="0"/>
              </a:rPr>
              <a:t>along the inner continental shelf off south‐western Australia which had </a:t>
            </a:r>
            <a:r>
              <a:rPr lang="en-AU" sz="2000" dirty="0">
                <a:solidFill>
                  <a:srgbClr val="FF0000"/>
                </a:solidFill>
                <a:latin typeface="Georgia" panose="02040502050405020303" pitchFamily="18" charset="0"/>
              </a:rPr>
              <a:t>not been identified previously</a:t>
            </a:r>
            <a:r>
              <a:rPr lang="en-AU" sz="2000" dirty="0">
                <a:solidFill>
                  <a:srgbClr val="002060"/>
                </a:solidFill>
                <a:latin typeface="Georgia" panose="02040502050405020303" pitchFamily="18" charset="0"/>
              </a:rPr>
              <a:t>.</a:t>
            </a:r>
          </a:p>
        </p:txBody>
      </p:sp>
      <p:sp>
        <p:nvSpPr>
          <p:cNvPr id="3" name="Rectangle 2"/>
          <p:cNvSpPr>
            <a:spLocks noChangeArrowheads="1"/>
          </p:cNvSpPr>
          <p:nvPr/>
        </p:nvSpPr>
        <p:spPr bwMode="auto">
          <a:xfrm>
            <a:off x="422774" y="112331"/>
            <a:ext cx="6247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Introduction – last paragraph</a:t>
            </a:r>
          </a:p>
        </p:txBody>
      </p:sp>
      <p:sp>
        <p:nvSpPr>
          <p:cNvPr id="4" name="Rectangle 3"/>
          <p:cNvSpPr/>
          <p:nvPr/>
        </p:nvSpPr>
        <p:spPr>
          <a:xfrm>
            <a:off x="497666" y="3077127"/>
            <a:ext cx="9075704" cy="1938992"/>
          </a:xfrm>
          <a:prstGeom prst="rect">
            <a:avLst/>
          </a:prstGeom>
        </p:spPr>
        <p:txBody>
          <a:bodyPr wrap="square">
            <a:spAutoFit/>
          </a:bodyPr>
          <a:lstStyle/>
          <a:p>
            <a:pPr algn="just"/>
            <a:r>
              <a:rPr lang="en-AU" sz="2000" dirty="0">
                <a:solidFill>
                  <a:srgbClr val="002060"/>
                </a:solidFill>
                <a:latin typeface="Georgia" panose="02040502050405020303" pitchFamily="18" charset="0"/>
              </a:rPr>
              <a:t>This paper is organised as follows: Section 2 presents  background information on tsunami impacts and tidal characteristics of the study regions (Sri Lanka and Western Australia); methods are presented in Section 3, followed by analysis of the sea-level records for the tsunami events from 2004 to 2007 in Section 4; Section 5 presents an analysis of the continental shelf seiches induced by the tsunami.</a:t>
            </a:r>
          </a:p>
        </p:txBody>
      </p:sp>
    </p:spTree>
    <p:extLst>
      <p:ext uri="{BB962C8B-B14F-4D97-AF65-F5344CB8AC3E}">
        <p14:creationId xmlns:p14="http://schemas.microsoft.com/office/powerpoint/2010/main" val="1064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472" y="925955"/>
            <a:ext cx="9156897" cy="4524315"/>
          </a:xfrm>
          <a:prstGeom prst="rect">
            <a:avLst/>
          </a:prstGeom>
        </p:spPr>
        <p:txBody>
          <a:bodyPr wrap="square">
            <a:spAutoFit/>
          </a:bodyPr>
          <a:lstStyle/>
          <a:p>
            <a:pPr algn="just"/>
            <a:r>
              <a:rPr lang="en-US" dirty="0">
                <a:solidFill>
                  <a:srgbClr val="002060"/>
                </a:solidFill>
              </a:rPr>
              <a:t>This paper uses a combination of HF radar, moored thermistors, and acoustic Doppler current profilers (ADCPs) to explain the generation and influence of near-inertial oscillations. We used data from these instruments to examine: (1) the forcing, nature, and extent of the diurnal variability of the currents; (2) the vertical and horizontal extents (depths) of the observed counterclockwise motions; and, (3) the effect of the wind forcing and horizontal current shear on near-inertial motions and isotherm fluctuations.</a:t>
            </a:r>
            <a:endParaRPr lang="en-AU" dirty="0">
              <a:solidFill>
                <a:srgbClr val="002060"/>
              </a:solidFill>
            </a:endParaRPr>
          </a:p>
          <a:p>
            <a:pPr algn="just"/>
            <a:endParaRPr lang="en-US" dirty="0">
              <a:solidFill>
                <a:srgbClr val="002060"/>
              </a:solidFill>
            </a:endParaRPr>
          </a:p>
          <a:p>
            <a:pPr algn="just"/>
            <a:r>
              <a:rPr lang="en-US" dirty="0">
                <a:solidFill>
                  <a:srgbClr val="002060"/>
                </a:solidFill>
              </a:rPr>
              <a:t>This paper is arranged as follows: Section 2 describes the study area’s oceanographic and meteorological characteristics. Data collection and analysis techniques are outlined in Section 3, with the results presented in Section 4. The results are discussed in Section 5, and the conclusions are presented in Section 6.</a:t>
            </a:r>
            <a:endParaRPr lang="en-AU" dirty="0">
              <a:solidFill>
                <a:srgbClr val="002060"/>
              </a:solidFill>
            </a:endParaRPr>
          </a:p>
          <a:p>
            <a:pPr algn="just"/>
            <a:r>
              <a:rPr lang="en-US" dirty="0">
                <a:solidFill>
                  <a:srgbClr val="002060"/>
                </a:solidFill>
              </a:rPr>
              <a:t> </a:t>
            </a:r>
            <a:endParaRPr lang="en-AU" dirty="0">
              <a:solidFill>
                <a:srgbClr val="002060"/>
              </a:solidFill>
            </a:endParaRPr>
          </a:p>
          <a:p>
            <a:pPr algn="just"/>
            <a:r>
              <a:rPr lang="en-US" b="1" dirty="0">
                <a:solidFill>
                  <a:srgbClr val="002060"/>
                </a:solidFill>
              </a:rPr>
              <a:t>2. Study site</a:t>
            </a:r>
            <a:endParaRPr lang="en-AU" dirty="0">
              <a:solidFill>
                <a:srgbClr val="002060"/>
              </a:solidFill>
            </a:endParaRPr>
          </a:p>
          <a:p>
            <a:pPr algn="just"/>
            <a:r>
              <a:rPr lang="en-US" dirty="0">
                <a:solidFill>
                  <a:srgbClr val="002060"/>
                </a:solidFill>
              </a:rPr>
              <a:t>The study site is the Rottnest continental shelf, south-west Australia (Figure 1). This microtidal region has a mean spring tidal range of ~0.6 m and diurnal tides [</a:t>
            </a:r>
            <a:r>
              <a:rPr lang="en-US" i="1" dirty="0">
                <a:solidFill>
                  <a:srgbClr val="002060"/>
                </a:solidFill>
              </a:rPr>
              <a:t>Pattiaratchi and Eliot</a:t>
            </a:r>
            <a:r>
              <a:rPr lang="en-US" dirty="0">
                <a:solidFill>
                  <a:srgbClr val="002060"/>
                </a:solidFill>
              </a:rPr>
              <a:t>, 2009].</a:t>
            </a:r>
            <a:endParaRPr lang="en-AU" dirty="0">
              <a:solidFill>
                <a:srgbClr val="002060"/>
              </a:solidFill>
            </a:endParaRPr>
          </a:p>
        </p:txBody>
      </p:sp>
      <p:sp>
        <p:nvSpPr>
          <p:cNvPr id="3" name="Rectangle 2"/>
          <p:cNvSpPr/>
          <p:nvPr/>
        </p:nvSpPr>
        <p:spPr>
          <a:xfrm>
            <a:off x="416473" y="148025"/>
            <a:ext cx="5538696" cy="646331"/>
          </a:xfrm>
          <a:prstGeom prst="rect">
            <a:avLst/>
          </a:prstGeom>
        </p:spPr>
        <p:txBody>
          <a:bodyPr wrap="none">
            <a:spAutoFit/>
          </a:bodyPr>
          <a:lstStyle/>
          <a:p>
            <a:pPr>
              <a:defRPr/>
            </a:pPr>
            <a:r>
              <a:rPr lang="en-AU" sz="3600" dirty="0">
                <a:solidFill>
                  <a:srgbClr val="002060"/>
                </a:solidFill>
                <a:latin typeface="Georgia" panose="02040502050405020303" pitchFamily="18" charset="0"/>
              </a:rPr>
              <a:t>Introduction &amp; Study sites</a:t>
            </a:r>
          </a:p>
        </p:txBody>
      </p:sp>
    </p:spTree>
    <p:extLst>
      <p:ext uri="{BB962C8B-B14F-4D97-AF65-F5344CB8AC3E}">
        <p14:creationId xmlns:p14="http://schemas.microsoft.com/office/powerpoint/2010/main" val="1515986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226" y="925288"/>
            <a:ext cx="9361640" cy="4672433"/>
          </a:xfrm>
          <a:prstGeom prst="rect">
            <a:avLst/>
          </a:prstGeom>
        </p:spPr>
        <p:txBody>
          <a:bodyPr wrap="square">
            <a:spAutoFit/>
          </a:bodyPr>
          <a:lstStyle/>
          <a:p>
            <a:r>
              <a:rPr lang="en-AU" sz="1984" dirty="0">
                <a:latin typeface="Georgia" panose="02040502050405020303" pitchFamily="18" charset="0"/>
              </a:rPr>
              <a:t>This paper present a new extension to the non-hydrostatic approach to account for the interactions between the waves and a single submerged point absorber (Section </a:t>
            </a:r>
            <a:r>
              <a:rPr lang="en-AU" sz="1984" dirty="0">
                <a:latin typeface="Georgia" panose="02040502050405020303" pitchFamily="18" charset="0"/>
                <a:hlinkClick r:id="rId2"/>
              </a:rPr>
              <a:t>2 Governing equations</a:t>
            </a:r>
            <a:r>
              <a:rPr lang="en-AU" sz="1984" dirty="0">
                <a:latin typeface="Georgia" panose="02040502050405020303" pitchFamily="18" charset="0"/>
              </a:rPr>
              <a:t>, </a:t>
            </a:r>
            <a:r>
              <a:rPr lang="en-AU" sz="1984" dirty="0">
                <a:latin typeface="Georgia" panose="02040502050405020303" pitchFamily="18" charset="0"/>
                <a:hlinkClick r:id="rId3"/>
              </a:rPr>
              <a:t>3 Numerical implementation</a:t>
            </a:r>
            <a:r>
              <a:rPr lang="en-AU" sz="1984" dirty="0">
                <a:latin typeface="Georgia" panose="02040502050405020303" pitchFamily="18" charset="0"/>
              </a:rPr>
              <a:t>). To demonstrate the capabilities of the approach in simulating these interactions and the wave-induced response of the submerged device, </a:t>
            </a:r>
            <a:r>
              <a:rPr lang="en-AU" sz="1984" dirty="0">
                <a:latin typeface="Georgia" panose="02040502050405020303" pitchFamily="18" charset="0"/>
                <a:hlinkClick r:id="rId4" tooltip="Learn more about Model Prediction"/>
              </a:rPr>
              <a:t>model predictions</a:t>
            </a:r>
            <a:r>
              <a:rPr lang="en-AU" sz="1984" dirty="0">
                <a:latin typeface="Georgia" panose="02040502050405020303" pitchFamily="18" charset="0"/>
              </a:rPr>
              <a:t> are compared to an analytical solution based on potential flow theory for linear waves, and laboratory and </a:t>
            </a:r>
            <a:r>
              <a:rPr lang="en-AU" sz="1984" dirty="0">
                <a:latin typeface="Georgia" panose="02040502050405020303" pitchFamily="18" charset="0"/>
                <a:hlinkClick r:id="rId5" tooltip="Learn more about Numerical Experiment"/>
              </a:rPr>
              <a:t>numerical experiments</a:t>
            </a:r>
            <a:r>
              <a:rPr lang="en-AU" sz="1984" dirty="0">
                <a:latin typeface="Georgia" panose="02040502050405020303" pitchFamily="18" charset="0"/>
              </a:rPr>
              <a:t> for nonlinear wave conditions (Section </a:t>
            </a:r>
            <a:r>
              <a:rPr lang="en-AU" sz="1984" dirty="0">
                <a:latin typeface="Georgia" panose="02040502050405020303" pitchFamily="18" charset="0"/>
                <a:hlinkClick r:id="rId6"/>
              </a:rPr>
              <a:t>4</a:t>
            </a:r>
            <a:r>
              <a:rPr lang="en-AU" sz="1984" dirty="0">
                <a:latin typeface="Georgia" panose="02040502050405020303" pitchFamily="18" charset="0"/>
              </a:rPr>
              <a:t>). This work thereby provides the first step towards simulating the interactions between the waves and a WEC at the scale of a realistic coastal region using a non-hydrostatic wave-flow model (Section </a:t>
            </a:r>
            <a:r>
              <a:rPr lang="en-AU" sz="1984" dirty="0">
                <a:latin typeface="Georgia" panose="02040502050405020303" pitchFamily="18" charset="0"/>
                <a:hlinkClick r:id="rId7"/>
              </a:rPr>
              <a:t>5 Discussion</a:t>
            </a:r>
            <a:r>
              <a:rPr lang="en-AU" sz="1984" dirty="0">
                <a:latin typeface="Georgia" panose="02040502050405020303" pitchFamily="18" charset="0"/>
              </a:rPr>
              <a:t>, </a:t>
            </a:r>
            <a:r>
              <a:rPr lang="en-AU" sz="1984" dirty="0">
                <a:latin typeface="Georgia" panose="02040502050405020303" pitchFamily="18" charset="0"/>
                <a:hlinkClick r:id="rId8"/>
              </a:rPr>
              <a:t>6 Conclusions</a:t>
            </a:r>
            <a:r>
              <a:rPr lang="en-AU" sz="1984" dirty="0">
                <a:latin typeface="Georgia" panose="02040502050405020303" pitchFamily="18" charset="0"/>
              </a:rPr>
              <a:t>). Although the present work focuses on submerged point absorber devices, we envision that the </a:t>
            </a:r>
            <a:r>
              <a:rPr lang="en-AU" sz="1984" dirty="0">
                <a:latin typeface="Georgia" panose="02040502050405020303" pitchFamily="18" charset="0"/>
                <a:hlinkClick r:id="rId9" tooltip="Learn more about Numerical Approach"/>
              </a:rPr>
              <a:t>numerical approach</a:t>
            </a:r>
            <a:r>
              <a:rPr lang="en-AU" sz="1984" dirty="0">
                <a:latin typeface="Georgia" panose="02040502050405020303" pitchFamily="18" charset="0"/>
              </a:rPr>
              <a:t> can be expanded to include other devices (e.g., </a:t>
            </a:r>
            <a:r>
              <a:rPr lang="en-AU" sz="1984" dirty="0">
                <a:latin typeface="Georgia" panose="02040502050405020303" pitchFamily="18" charset="0"/>
                <a:hlinkClick r:id="rId10" tooltip="Learn more about Floating Point"/>
              </a:rPr>
              <a:t>floating point</a:t>
            </a:r>
            <a:r>
              <a:rPr lang="en-AU" sz="1984" dirty="0">
                <a:latin typeface="Georgia" panose="02040502050405020303" pitchFamily="18" charset="0"/>
              </a:rPr>
              <a:t> absorbers, bottom-mounted flaps, and oscillating water columns), pushing our modelling capabilities towards accurate predictions of large-scale impacts by arrays of generic WECs.</a:t>
            </a:r>
          </a:p>
        </p:txBody>
      </p:sp>
      <p:sp>
        <p:nvSpPr>
          <p:cNvPr id="3" name="Rectangle 2"/>
          <p:cNvSpPr/>
          <p:nvPr/>
        </p:nvSpPr>
        <p:spPr>
          <a:xfrm>
            <a:off x="416473" y="148025"/>
            <a:ext cx="4982454" cy="646331"/>
          </a:xfrm>
          <a:prstGeom prst="rect">
            <a:avLst/>
          </a:prstGeom>
        </p:spPr>
        <p:txBody>
          <a:bodyPr wrap="none">
            <a:spAutoFit/>
          </a:bodyPr>
          <a:lstStyle/>
          <a:p>
            <a:pPr>
              <a:defRPr/>
            </a:pPr>
            <a:r>
              <a:rPr lang="en-AU" sz="3600" dirty="0">
                <a:solidFill>
                  <a:srgbClr val="002060"/>
                </a:solidFill>
                <a:latin typeface="Georgia" panose="02040502050405020303" pitchFamily="18" charset="0"/>
              </a:rPr>
              <a:t>Introduction &amp; sections</a:t>
            </a:r>
          </a:p>
        </p:txBody>
      </p:sp>
    </p:spTree>
    <p:extLst>
      <p:ext uri="{BB962C8B-B14F-4D97-AF65-F5344CB8AC3E}">
        <p14:creationId xmlns:p14="http://schemas.microsoft.com/office/powerpoint/2010/main" val="277578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394395" y="863517"/>
            <a:ext cx="92187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dirty="0">
                <a:solidFill>
                  <a:srgbClr val="002060"/>
                </a:solidFill>
              </a:rPr>
              <a:t>The Reader must be told why each method is needed, why it was selected in preference to others.</a:t>
            </a:r>
          </a:p>
        </p:txBody>
      </p:sp>
      <p:sp>
        <p:nvSpPr>
          <p:cNvPr id="62467" name="Rectangle 2"/>
          <p:cNvSpPr>
            <a:spLocks noChangeArrowheads="1"/>
          </p:cNvSpPr>
          <p:nvPr/>
        </p:nvSpPr>
        <p:spPr bwMode="auto">
          <a:xfrm>
            <a:off x="394396" y="155026"/>
            <a:ext cx="19752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Methods</a:t>
            </a:r>
          </a:p>
        </p:txBody>
      </p:sp>
      <p:sp>
        <p:nvSpPr>
          <p:cNvPr id="4" name="Rectangle 3"/>
          <p:cNvSpPr/>
          <p:nvPr/>
        </p:nvSpPr>
        <p:spPr>
          <a:xfrm>
            <a:off x="535902" y="2011116"/>
            <a:ext cx="8935716" cy="3070584"/>
          </a:xfrm>
          <a:prstGeom prst="rect">
            <a:avLst/>
          </a:prstGeom>
        </p:spPr>
        <p:txBody>
          <a:bodyPr wrap="square">
            <a:spAutoFit/>
          </a:bodyPr>
          <a:lstStyle/>
          <a:p>
            <a:pPr marL="372808" indent="-372808">
              <a:buFont typeface="Arial" pitchFamily="34" charset="0"/>
              <a:buChar char="•"/>
              <a:defRPr/>
            </a:pPr>
            <a:r>
              <a:rPr lang="en-AU" sz="2400" dirty="0">
                <a:solidFill>
                  <a:srgbClr val="002060"/>
                </a:solidFill>
                <a:latin typeface="Georgia" panose="02040502050405020303" pitchFamily="18" charset="0"/>
              </a:rPr>
              <a:t>Provide an overview of the approach</a:t>
            </a:r>
          </a:p>
          <a:p>
            <a:pPr marL="673417" lvl="1" indent="-300610">
              <a:buFont typeface="Wingdings" panose="05000000000000000000" pitchFamily="2" charset="2"/>
              <a:buChar char="ü"/>
              <a:defRPr/>
            </a:pPr>
            <a:r>
              <a:rPr lang="en-AU" dirty="0">
                <a:solidFill>
                  <a:srgbClr val="002060"/>
                </a:solidFill>
                <a:latin typeface="Georgia" panose="02040502050405020303" pitchFamily="18" charset="0"/>
              </a:rPr>
              <a:t>Long-term field data (sea level) analysis through spectral analysis. </a:t>
            </a:r>
          </a:p>
          <a:p>
            <a:pPr marL="673417" lvl="1" indent="-300610">
              <a:buFont typeface="Wingdings" panose="05000000000000000000" pitchFamily="2" charset="2"/>
              <a:buChar char="ü"/>
              <a:defRPr/>
            </a:pPr>
            <a:r>
              <a:rPr lang="en-AU" dirty="0">
                <a:solidFill>
                  <a:srgbClr val="002060"/>
                </a:solidFill>
                <a:latin typeface="Georgia" panose="02040502050405020303" pitchFamily="18" charset="0"/>
              </a:rPr>
              <a:t>Numerical modelling and satellite altimetry to highlight/identify different processes.</a:t>
            </a:r>
          </a:p>
          <a:p>
            <a:pPr marL="673417" lvl="1" indent="-300610">
              <a:buFont typeface="Arial" panose="020B0604020202020204" pitchFamily="34" charset="0"/>
              <a:buChar char="•"/>
              <a:defRPr/>
            </a:pPr>
            <a:endParaRPr lang="en-AU" sz="1819" dirty="0">
              <a:solidFill>
                <a:srgbClr val="002060"/>
              </a:solidFill>
              <a:latin typeface="Georgia" panose="02040502050405020303" pitchFamily="18" charset="0"/>
            </a:endParaRPr>
          </a:p>
          <a:p>
            <a:pPr marL="372808" indent="-372808">
              <a:buFont typeface="Arial" pitchFamily="34" charset="0"/>
              <a:buChar char="•"/>
              <a:defRPr/>
            </a:pPr>
            <a:r>
              <a:rPr lang="en-AU" sz="2400" dirty="0">
                <a:solidFill>
                  <a:srgbClr val="002060"/>
                </a:solidFill>
                <a:latin typeface="Georgia" panose="02040502050405020303" pitchFamily="18" charset="0"/>
              </a:rPr>
              <a:t>Describe the particular methods</a:t>
            </a:r>
          </a:p>
          <a:p>
            <a:pPr marL="668167" indent="-295359">
              <a:buFont typeface="Wingdings" panose="05000000000000000000" pitchFamily="2" charset="2"/>
              <a:buChar char="ü"/>
              <a:defRPr/>
            </a:pPr>
            <a:r>
              <a:rPr lang="en-AU" dirty="0">
                <a:solidFill>
                  <a:srgbClr val="002060"/>
                </a:solidFill>
                <a:latin typeface="Georgia" panose="02040502050405020303" pitchFamily="18" charset="0"/>
              </a:rPr>
              <a:t>Field and/or analytical techniques</a:t>
            </a:r>
          </a:p>
          <a:p>
            <a:pPr marL="668167" indent="-295359">
              <a:buFont typeface="Wingdings" panose="05000000000000000000" pitchFamily="2" charset="2"/>
              <a:buChar char="ü"/>
              <a:defRPr/>
            </a:pPr>
            <a:r>
              <a:rPr lang="en-AU" dirty="0">
                <a:solidFill>
                  <a:srgbClr val="002060"/>
                </a:solidFill>
                <a:latin typeface="Georgia" panose="02040502050405020303" pitchFamily="18" charset="0"/>
              </a:rPr>
              <a:t>e.g. Sea level recording techniques, Fast Fourier Transform method, Wavelet transforms, how they were calculated, error bars, confidence intervals</a:t>
            </a:r>
          </a:p>
          <a:p>
            <a:pPr marL="668167" indent="-295359">
              <a:buFont typeface="Wingdings" panose="05000000000000000000" pitchFamily="2" charset="2"/>
              <a:buChar char="ü"/>
              <a:defRPr/>
            </a:pPr>
            <a:r>
              <a:rPr lang="en-AU" dirty="0">
                <a:solidFill>
                  <a:srgbClr val="002060"/>
                </a:solidFill>
                <a:latin typeface="Georgia" panose="02040502050405020303" pitchFamily="18" charset="0"/>
              </a:rPr>
              <a:t>Refer to other literature as much as possible</a:t>
            </a:r>
          </a:p>
        </p:txBody>
      </p:sp>
    </p:spTree>
    <p:extLst>
      <p:ext uri="{BB962C8B-B14F-4D97-AF65-F5344CB8AC3E}">
        <p14:creationId xmlns:p14="http://schemas.microsoft.com/office/powerpoint/2010/main" val="902321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405755" y="961682"/>
            <a:ext cx="9156256"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000" dirty="0">
                <a:solidFill>
                  <a:srgbClr val="002060"/>
                </a:solidFill>
              </a:rPr>
              <a:t>The flow of the Results with use of simple declarative statements and </a:t>
            </a:r>
            <a:r>
              <a:rPr lang="en-AU" altLang="en-US" sz="2000" dirty="0">
                <a:solidFill>
                  <a:srgbClr val="FF0000"/>
                </a:solidFill>
              </a:rPr>
              <a:t>one </a:t>
            </a:r>
            <a:r>
              <a:rPr lang="en-AU" altLang="en-US" sz="2000" dirty="0">
                <a:solidFill>
                  <a:srgbClr val="002060"/>
                </a:solidFill>
              </a:rPr>
              <a:t>idea/paragraph</a:t>
            </a:r>
          </a:p>
        </p:txBody>
      </p:sp>
      <p:sp>
        <p:nvSpPr>
          <p:cNvPr id="63491" name="Rectangle 2"/>
          <p:cNvSpPr>
            <a:spLocks noChangeArrowheads="1"/>
          </p:cNvSpPr>
          <p:nvPr/>
        </p:nvSpPr>
        <p:spPr bwMode="auto">
          <a:xfrm>
            <a:off x="405755" y="149187"/>
            <a:ext cx="16850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Results</a:t>
            </a:r>
          </a:p>
        </p:txBody>
      </p:sp>
      <p:sp>
        <p:nvSpPr>
          <p:cNvPr id="63492" name="Rectangle 3"/>
          <p:cNvSpPr>
            <a:spLocks noChangeArrowheads="1"/>
          </p:cNvSpPr>
          <p:nvPr/>
        </p:nvSpPr>
        <p:spPr bwMode="auto">
          <a:xfrm>
            <a:off x="679505" y="1831115"/>
            <a:ext cx="9030552" cy="335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buFont typeface="Arial" pitchFamily="34" charset="0"/>
              <a:buChar char="•"/>
            </a:pPr>
            <a:r>
              <a:rPr lang="en-AU" altLang="en-US" sz="1985" dirty="0">
                <a:solidFill>
                  <a:srgbClr val="002060"/>
                </a:solidFill>
              </a:rPr>
              <a:t>There are a range of periods which control sea level variability from hours to centuries </a:t>
            </a:r>
            <a:r>
              <a:rPr lang="en-AU" altLang="en-US" sz="1985" dirty="0">
                <a:solidFill>
                  <a:srgbClr val="FF0000"/>
                </a:solidFill>
              </a:rPr>
              <a:t>(General statement)</a:t>
            </a:r>
          </a:p>
          <a:p>
            <a:pPr eaLnBrk="1" hangingPunct="1">
              <a:buFont typeface="Arial" pitchFamily="34" charset="0"/>
              <a:buChar char="•"/>
            </a:pPr>
            <a:r>
              <a:rPr lang="en-AU" altLang="en-US" sz="1985" dirty="0">
                <a:solidFill>
                  <a:srgbClr val="002060"/>
                </a:solidFill>
              </a:rPr>
              <a:t>The difference between lowest and highest recorded water levels is 2.0 m</a:t>
            </a:r>
          </a:p>
          <a:p>
            <a:pPr eaLnBrk="1" hangingPunct="1">
              <a:buFont typeface="Arial" pitchFamily="34" charset="0"/>
              <a:buChar char="•"/>
            </a:pPr>
            <a:r>
              <a:rPr lang="en-AU" altLang="en-US" sz="1985" dirty="0">
                <a:solidFill>
                  <a:srgbClr val="002060"/>
                </a:solidFill>
              </a:rPr>
              <a:t>The mean tidal range is ~0.5m.  Storm surges, locally and/or remotely generated have a similar magnitude</a:t>
            </a:r>
          </a:p>
          <a:p>
            <a:pPr eaLnBrk="1" hangingPunct="1">
              <a:buFont typeface="Arial" pitchFamily="34" charset="0"/>
              <a:buChar char="•"/>
            </a:pPr>
            <a:r>
              <a:rPr lang="en-AU" altLang="en-US" sz="1985" dirty="0">
                <a:solidFill>
                  <a:srgbClr val="002060"/>
                </a:solidFill>
              </a:rPr>
              <a:t>The largest influence is through diurnal tides and storm surges </a:t>
            </a:r>
            <a:endParaRPr lang="en-AU" altLang="en-US" sz="1819" dirty="0">
              <a:solidFill>
                <a:srgbClr val="002060"/>
              </a:solidFill>
            </a:endParaRPr>
          </a:p>
          <a:p>
            <a:pPr eaLnBrk="1" hangingPunct="1">
              <a:buFont typeface="Arial" pitchFamily="34" charset="0"/>
              <a:buChar char="•"/>
            </a:pPr>
            <a:r>
              <a:rPr lang="en-AU" altLang="en-US" sz="1819" dirty="0" err="1">
                <a:solidFill>
                  <a:srgbClr val="002060"/>
                </a:solidFill>
              </a:rPr>
              <a:t>etc</a:t>
            </a:r>
            <a:endParaRPr lang="en-AU" altLang="en-US" sz="1819" dirty="0">
              <a:solidFill>
                <a:srgbClr val="002060"/>
              </a:solidFill>
            </a:endParaRPr>
          </a:p>
          <a:p>
            <a:pPr eaLnBrk="1" hangingPunct="1">
              <a:buFont typeface="Arial" pitchFamily="34" charset="0"/>
              <a:buChar char="•"/>
            </a:pPr>
            <a:r>
              <a:rPr lang="en-AU" altLang="en-US" sz="1819" dirty="0">
                <a:solidFill>
                  <a:srgbClr val="002060"/>
                </a:solidFill>
              </a:rPr>
              <a:t>Etc</a:t>
            </a:r>
          </a:p>
          <a:p>
            <a:pPr eaLnBrk="1" hangingPunct="1">
              <a:buFont typeface="Arial" pitchFamily="34" charset="0"/>
              <a:buChar char="•"/>
            </a:pPr>
            <a:endParaRPr lang="en-AU" altLang="en-US" sz="1819" dirty="0">
              <a:solidFill>
                <a:srgbClr val="002060"/>
              </a:solidFill>
            </a:endParaRPr>
          </a:p>
          <a:p>
            <a:pPr eaLnBrk="1" hangingPunct="1">
              <a:buFont typeface="Arial" pitchFamily="34" charset="0"/>
              <a:buChar char="•"/>
            </a:pPr>
            <a:endParaRPr lang="en-AU" altLang="en-US" sz="1819" dirty="0">
              <a:solidFill>
                <a:srgbClr val="002060"/>
              </a:solidFill>
            </a:endParaRPr>
          </a:p>
          <a:p>
            <a:pPr marL="0" indent="0" eaLnBrk="1" hangingPunct="1"/>
            <a:r>
              <a:rPr lang="en-AU" altLang="en-US" sz="1819" dirty="0">
                <a:solidFill>
                  <a:srgbClr val="002060"/>
                </a:solidFill>
              </a:rPr>
              <a:t>Note: Results section does not usually include any references.</a:t>
            </a:r>
            <a:endParaRPr lang="en-AU" altLang="en-US" sz="1985" dirty="0">
              <a:solidFill>
                <a:srgbClr val="002060"/>
              </a:solidFill>
            </a:endParaRPr>
          </a:p>
        </p:txBody>
      </p:sp>
    </p:spTree>
    <p:extLst>
      <p:ext uri="{BB962C8B-B14F-4D97-AF65-F5344CB8AC3E}">
        <p14:creationId xmlns:p14="http://schemas.microsoft.com/office/powerpoint/2010/main" val="1473223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50720" y="1402080"/>
            <a:ext cx="1" cy="3683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1950720" y="5085806"/>
            <a:ext cx="3836125" cy="43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06834" y="5207726"/>
            <a:ext cx="348172" cy="369332"/>
          </a:xfrm>
          <a:prstGeom prst="rect">
            <a:avLst/>
          </a:prstGeom>
          <a:noFill/>
        </p:spPr>
        <p:txBody>
          <a:bodyPr wrap="none" rtlCol="0">
            <a:spAutoFit/>
          </a:bodyPr>
          <a:lstStyle/>
          <a:p>
            <a:r>
              <a:rPr lang="en-AU" dirty="0">
                <a:latin typeface="Georgia" panose="02040502050405020303" pitchFamily="18" charset="0"/>
              </a:rPr>
              <a:t>X</a:t>
            </a:r>
          </a:p>
        </p:txBody>
      </p:sp>
      <p:sp>
        <p:nvSpPr>
          <p:cNvPr id="8" name="TextBox 7"/>
          <p:cNvSpPr txBox="1"/>
          <p:nvPr/>
        </p:nvSpPr>
        <p:spPr>
          <a:xfrm>
            <a:off x="1258388" y="1780904"/>
            <a:ext cx="338554" cy="369332"/>
          </a:xfrm>
          <a:prstGeom prst="rect">
            <a:avLst/>
          </a:prstGeom>
          <a:noFill/>
        </p:spPr>
        <p:txBody>
          <a:bodyPr wrap="none" rtlCol="0">
            <a:spAutoFit/>
          </a:bodyPr>
          <a:lstStyle/>
          <a:p>
            <a:r>
              <a:rPr lang="en-AU" dirty="0">
                <a:latin typeface="Georgia" panose="02040502050405020303" pitchFamily="18" charset="0"/>
              </a:rPr>
              <a:t>Y</a:t>
            </a:r>
          </a:p>
        </p:txBody>
      </p:sp>
      <p:cxnSp>
        <p:nvCxnSpPr>
          <p:cNvPr id="10" name="Straight Connector 9"/>
          <p:cNvCxnSpPr/>
          <p:nvPr/>
        </p:nvCxnSpPr>
        <p:spPr>
          <a:xfrm flipV="1">
            <a:off x="1950720" y="1898469"/>
            <a:ext cx="3561806" cy="31873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60616" y="4489269"/>
            <a:ext cx="261258" cy="369332"/>
          </a:xfrm>
          <a:prstGeom prst="rect">
            <a:avLst/>
          </a:prstGeom>
          <a:noFill/>
        </p:spPr>
        <p:txBody>
          <a:bodyPr wrap="square" rtlCol="0">
            <a:spAutoFit/>
          </a:bodyPr>
          <a:lstStyle/>
          <a:p>
            <a:r>
              <a:rPr lang="en-AU" dirty="0">
                <a:latin typeface="Georgia" panose="02040502050405020303" pitchFamily="18" charset="0"/>
              </a:rPr>
              <a:t>*</a:t>
            </a:r>
          </a:p>
        </p:txBody>
      </p:sp>
      <p:sp>
        <p:nvSpPr>
          <p:cNvPr id="13" name="TextBox 12"/>
          <p:cNvSpPr txBox="1"/>
          <p:nvPr/>
        </p:nvSpPr>
        <p:spPr>
          <a:xfrm>
            <a:off x="3383279" y="3979817"/>
            <a:ext cx="261258" cy="369332"/>
          </a:xfrm>
          <a:prstGeom prst="rect">
            <a:avLst/>
          </a:prstGeom>
          <a:noFill/>
        </p:spPr>
        <p:txBody>
          <a:bodyPr wrap="square" rtlCol="0">
            <a:spAutoFit/>
          </a:bodyPr>
          <a:lstStyle/>
          <a:p>
            <a:r>
              <a:rPr lang="en-AU" dirty="0">
                <a:latin typeface="Georgia" panose="02040502050405020303" pitchFamily="18" charset="0"/>
              </a:rPr>
              <a:t>*</a:t>
            </a:r>
          </a:p>
        </p:txBody>
      </p:sp>
      <p:sp>
        <p:nvSpPr>
          <p:cNvPr id="14" name="TextBox 13"/>
          <p:cNvSpPr txBox="1"/>
          <p:nvPr/>
        </p:nvSpPr>
        <p:spPr>
          <a:xfrm>
            <a:off x="3607524" y="2993181"/>
            <a:ext cx="261258" cy="369332"/>
          </a:xfrm>
          <a:prstGeom prst="rect">
            <a:avLst/>
          </a:prstGeom>
          <a:noFill/>
        </p:spPr>
        <p:txBody>
          <a:bodyPr wrap="square" rtlCol="0">
            <a:spAutoFit/>
          </a:bodyPr>
          <a:lstStyle/>
          <a:p>
            <a:r>
              <a:rPr lang="en-AU" dirty="0">
                <a:latin typeface="Georgia" panose="02040502050405020303" pitchFamily="18" charset="0"/>
              </a:rPr>
              <a:t>*</a:t>
            </a:r>
          </a:p>
        </p:txBody>
      </p:sp>
      <p:sp>
        <p:nvSpPr>
          <p:cNvPr id="15" name="TextBox 14"/>
          <p:cNvSpPr txBox="1"/>
          <p:nvPr/>
        </p:nvSpPr>
        <p:spPr>
          <a:xfrm>
            <a:off x="4167050" y="2386149"/>
            <a:ext cx="261258" cy="369332"/>
          </a:xfrm>
          <a:prstGeom prst="rect">
            <a:avLst/>
          </a:prstGeom>
          <a:noFill/>
        </p:spPr>
        <p:txBody>
          <a:bodyPr wrap="square" rtlCol="0">
            <a:spAutoFit/>
          </a:bodyPr>
          <a:lstStyle/>
          <a:p>
            <a:r>
              <a:rPr lang="en-AU" dirty="0">
                <a:latin typeface="Georgia" panose="02040502050405020303" pitchFamily="18" charset="0"/>
              </a:rPr>
              <a:t>*</a:t>
            </a:r>
          </a:p>
        </p:txBody>
      </p:sp>
      <p:sp>
        <p:nvSpPr>
          <p:cNvPr id="16" name="TextBox 15"/>
          <p:cNvSpPr txBox="1"/>
          <p:nvPr/>
        </p:nvSpPr>
        <p:spPr>
          <a:xfrm>
            <a:off x="4650291" y="1217414"/>
            <a:ext cx="261258" cy="369332"/>
          </a:xfrm>
          <a:prstGeom prst="rect">
            <a:avLst/>
          </a:prstGeom>
          <a:noFill/>
        </p:spPr>
        <p:txBody>
          <a:bodyPr wrap="square" rtlCol="0">
            <a:spAutoFit/>
          </a:bodyPr>
          <a:lstStyle/>
          <a:p>
            <a:r>
              <a:rPr lang="en-AU" dirty="0">
                <a:latin typeface="Georgia" panose="02040502050405020303" pitchFamily="18" charset="0"/>
              </a:rPr>
              <a:t>*</a:t>
            </a:r>
          </a:p>
        </p:txBody>
      </p:sp>
      <p:sp>
        <p:nvSpPr>
          <p:cNvPr id="18" name="Arc 17"/>
          <p:cNvSpPr/>
          <p:nvPr/>
        </p:nvSpPr>
        <p:spPr>
          <a:xfrm rot="15423964">
            <a:off x="5090606" y="-381495"/>
            <a:ext cx="2424058" cy="8722622"/>
          </a:xfrm>
          <a:prstGeom prst="arc">
            <a:avLst>
              <a:gd name="adj1" fmla="val 16100446"/>
              <a:gd name="adj2" fmla="val 29649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Rectangle 18"/>
          <p:cNvSpPr/>
          <p:nvPr/>
        </p:nvSpPr>
        <p:spPr>
          <a:xfrm>
            <a:off x="409372" y="128909"/>
            <a:ext cx="6396303" cy="646331"/>
          </a:xfrm>
          <a:prstGeom prst="rect">
            <a:avLst/>
          </a:prstGeom>
        </p:spPr>
        <p:txBody>
          <a:bodyPr wrap="none">
            <a:spAutoFit/>
          </a:bodyPr>
          <a:lstStyle/>
          <a:p>
            <a:r>
              <a:rPr lang="en-AU" altLang="en-US" sz="3600" dirty="0">
                <a:solidFill>
                  <a:srgbClr val="002060"/>
                </a:solidFill>
                <a:latin typeface="Georgia" panose="02040502050405020303" pitchFamily="18" charset="0"/>
              </a:rPr>
              <a:t>Simple declarative statements </a:t>
            </a:r>
            <a:endParaRPr lang="en-AU" sz="3600" dirty="0">
              <a:latin typeface="Georgia" panose="02040502050405020303" pitchFamily="18" charset="0"/>
            </a:endParaRPr>
          </a:p>
        </p:txBody>
      </p:sp>
    </p:spTree>
    <p:extLst>
      <p:ext uri="{BB962C8B-B14F-4D97-AF65-F5344CB8AC3E}">
        <p14:creationId xmlns:p14="http://schemas.microsoft.com/office/powerpoint/2010/main" val="52882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282" y="1072450"/>
            <a:ext cx="7779369" cy="4379115"/>
          </a:xfrm>
          <a:prstGeom prst="rect">
            <a:avLst/>
          </a:prstGeom>
        </p:spPr>
      </p:pic>
      <p:sp>
        <p:nvSpPr>
          <p:cNvPr id="3" name="Rectangle 2"/>
          <p:cNvSpPr/>
          <p:nvPr/>
        </p:nvSpPr>
        <p:spPr>
          <a:xfrm>
            <a:off x="391955" y="85366"/>
            <a:ext cx="6396303" cy="646331"/>
          </a:xfrm>
          <a:prstGeom prst="rect">
            <a:avLst/>
          </a:prstGeom>
        </p:spPr>
        <p:txBody>
          <a:bodyPr wrap="none">
            <a:spAutoFit/>
          </a:bodyPr>
          <a:lstStyle/>
          <a:p>
            <a:r>
              <a:rPr lang="en-AU" altLang="en-US" sz="3600" dirty="0">
                <a:solidFill>
                  <a:srgbClr val="002060"/>
                </a:solidFill>
                <a:latin typeface="Georgia" panose="02040502050405020303" pitchFamily="18" charset="0"/>
              </a:rPr>
              <a:t>Simple declarative statements </a:t>
            </a:r>
            <a:endParaRPr lang="en-AU" sz="3600" dirty="0">
              <a:latin typeface="Georgia" panose="02040502050405020303" pitchFamily="18" charset="0"/>
            </a:endParaRPr>
          </a:p>
        </p:txBody>
      </p:sp>
    </p:spTree>
    <p:extLst>
      <p:ext uri="{BB962C8B-B14F-4D97-AF65-F5344CB8AC3E}">
        <p14:creationId xmlns:p14="http://schemas.microsoft.com/office/powerpoint/2010/main" val="418773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ic strip of a person holding a donut and a child holding a donut&#10;&#10;AI-generated content may be incorrect.">
            <a:extLst>
              <a:ext uri="{FF2B5EF4-FFF2-40B4-BE49-F238E27FC236}">
                <a16:creationId xmlns:a16="http://schemas.microsoft.com/office/drawing/2014/main" id="{4C9630F3-530B-3759-8F45-51EF82A12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57" y="1132450"/>
            <a:ext cx="9704388" cy="4205235"/>
          </a:xfrm>
          <a:prstGeom prst="rect">
            <a:avLst/>
          </a:prstGeom>
        </p:spPr>
      </p:pic>
    </p:spTree>
    <p:extLst>
      <p:ext uri="{BB962C8B-B14F-4D97-AF65-F5344CB8AC3E}">
        <p14:creationId xmlns:p14="http://schemas.microsoft.com/office/powerpoint/2010/main" val="1748764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608"/>
          <a:stretch/>
        </p:blipFill>
        <p:spPr bwMode="auto">
          <a:xfrm>
            <a:off x="132397" y="1139327"/>
            <a:ext cx="9671814" cy="41206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91955" y="85366"/>
            <a:ext cx="6396303" cy="646331"/>
          </a:xfrm>
          <a:prstGeom prst="rect">
            <a:avLst/>
          </a:prstGeom>
        </p:spPr>
        <p:txBody>
          <a:bodyPr wrap="none">
            <a:spAutoFit/>
          </a:bodyPr>
          <a:lstStyle/>
          <a:p>
            <a:r>
              <a:rPr lang="en-AU" altLang="en-US" sz="3600" dirty="0">
                <a:solidFill>
                  <a:srgbClr val="002060"/>
                </a:solidFill>
                <a:latin typeface="Georgia" panose="02040502050405020303" pitchFamily="18" charset="0"/>
              </a:rPr>
              <a:t>Simple declarative statements </a:t>
            </a:r>
            <a:endParaRPr lang="en-AU" sz="3600" dirty="0">
              <a:latin typeface="Georgia" panose="02040502050405020303" pitchFamily="18" charset="0"/>
            </a:endParaRPr>
          </a:p>
        </p:txBody>
      </p:sp>
      <p:cxnSp>
        <p:nvCxnSpPr>
          <p:cNvPr id="5" name="Straight Arrow Connector 4"/>
          <p:cNvCxnSpPr/>
          <p:nvPr/>
        </p:nvCxnSpPr>
        <p:spPr>
          <a:xfrm>
            <a:off x="3727269" y="1793966"/>
            <a:ext cx="4772297" cy="39188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789612" y="1793966"/>
            <a:ext cx="1615440" cy="4572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41244" y="2995749"/>
            <a:ext cx="4866733" cy="7271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36301" y="4130544"/>
            <a:ext cx="5509527" cy="32003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6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85" t="12083" r="17212" b="4744"/>
          <a:stretch/>
        </p:blipFill>
        <p:spPr>
          <a:xfrm>
            <a:off x="1236617" y="940525"/>
            <a:ext cx="7141029" cy="4628846"/>
          </a:xfrm>
          <a:prstGeom prst="rect">
            <a:avLst/>
          </a:prstGeom>
        </p:spPr>
      </p:pic>
      <p:sp>
        <p:nvSpPr>
          <p:cNvPr id="3" name="Rectangle 2"/>
          <p:cNvSpPr/>
          <p:nvPr/>
        </p:nvSpPr>
        <p:spPr>
          <a:xfrm>
            <a:off x="409372" y="128909"/>
            <a:ext cx="6396303" cy="646331"/>
          </a:xfrm>
          <a:prstGeom prst="rect">
            <a:avLst/>
          </a:prstGeom>
        </p:spPr>
        <p:txBody>
          <a:bodyPr wrap="none">
            <a:spAutoFit/>
          </a:bodyPr>
          <a:lstStyle/>
          <a:p>
            <a:r>
              <a:rPr lang="en-AU" altLang="en-US" sz="3600" dirty="0">
                <a:solidFill>
                  <a:srgbClr val="002060"/>
                </a:solidFill>
                <a:latin typeface="Georgia" panose="02040502050405020303" pitchFamily="18" charset="0"/>
              </a:rPr>
              <a:t>Simple declarative statements </a:t>
            </a:r>
            <a:endParaRPr lang="en-AU" sz="3600" dirty="0">
              <a:latin typeface="Georgia" panose="02040502050405020303" pitchFamily="18" charset="0"/>
            </a:endParaRPr>
          </a:p>
        </p:txBody>
      </p:sp>
    </p:spTree>
    <p:extLst>
      <p:ext uri="{BB962C8B-B14F-4D97-AF65-F5344CB8AC3E}">
        <p14:creationId xmlns:p14="http://schemas.microsoft.com/office/powerpoint/2010/main" val="4156751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810" y="1050408"/>
            <a:ext cx="7333784" cy="3268791"/>
          </a:xfrm>
          <a:prstGeom prst="rect">
            <a:avLst/>
          </a:prstGeom>
        </p:spPr>
      </p:pic>
      <p:sp>
        <p:nvSpPr>
          <p:cNvPr id="5" name="Rectangle 4"/>
          <p:cNvSpPr/>
          <p:nvPr/>
        </p:nvSpPr>
        <p:spPr>
          <a:xfrm>
            <a:off x="335776" y="4634782"/>
            <a:ext cx="9561770" cy="703013"/>
          </a:xfrm>
          <a:prstGeom prst="rect">
            <a:avLst/>
          </a:prstGeom>
        </p:spPr>
        <p:txBody>
          <a:bodyPr wrap="square">
            <a:spAutoFit/>
          </a:bodyPr>
          <a:lstStyle/>
          <a:p>
            <a:r>
              <a:rPr lang="en-AU" sz="1984" dirty="0">
                <a:latin typeface="Georgia" panose="02040502050405020303" pitchFamily="18" charset="0"/>
              </a:rPr>
              <a:t>Time histories of development of </a:t>
            </a:r>
            <a:r>
              <a:rPr lang="en-AU" sz="1984" dirty="0">
                <a:latin typeface="Georgia" panose="02040502050405020303" pitchFamily="18" charset="0"/>
                <a:hlinkClick r:id="rId3" tooltip="Learn more about Liquefaction"/>
              </a:rPr>
              <a:t>liquefaction</a:t>
            </a:r>
            <a:r>
              <a:rPr lang="en-AU" sz="1984" dirty="0">
                <a:latin typeface="Georgia" panose="02040502050405020303" pitchFamily="18" charset="0"/>
              </a:rPr>
              <a:t> zone in the vicinity of the pipeline under a linear wave (on the left side) and under a </a:t>
            </a:r>
            <a:r>
              <a:rPr lang="en-AU" sz="1984" dirty="0">
                <a:latin typeface="Georgia" panose="02040502050405020303" pitchFamily="18" charset="0"/>
                <a:hlinkClick r:id="rId4" tooltip="Learn more about Nonlinear Wave"/>
              </a:rPr>
              <a:t>nonlinear wave</a:t>
            </a:r>
            <a:r>
              <a:rPr lang="en-AU" sz="1984" dirty="0">
                <a:latin typeface="Georgia" panose="02040502050405020303" pitchFamily="18" charset="0"/>
              </a:rPr>
              <a:t> (on the right side).</a:t>
            </a:r>
          </a:p>
        </p:txBody>
      </p:sp>
      <p:sp>
        <p:nvSpPr>
          <p:cNvPr id="6" name="Rectangle 5"/>
          <p:cNvSpPr/>
          <p:nvPr/>
        </p:nvSpPr>
        <p:spPr>
          <a:xfrm>
            <a:off x="66710" y="-58622"/>
            <a:ext cx="7622960" cy="906658"/>
          </a:xfrm>
          <a:prstGeom prst="rect">
            <a:avLst/>
          </a:prstGeom>
        </p:spPr>
        <p:txBody>
          <a:bodyPr wrap="square">
            <a:spAutoFit/>
          </a:bodyPr>
          <a:lstStyle/>
          <a:p>
            <a:r>
              <a:rPr lang="en-AU" sz="2646" dirty="0">
                <a:solidFill>
                  <a:srgbClr val="002060"/>
                </a:solidFill>
                <a:latin typeface="Georgia" panose="02040502050405020303" pitchFamily="18" charset="0"/>
              </a:rPr>
              <a:t>Wave-induced dynamics of marine pipelines in liquefiable seabed</a:t>
            </a:r>
          </a:p>
        </p:txBody>
      </p:sp>
    </p:spTree>
    <p:extLst>
      <p:ext uri="{BB962C8B-B14F-4D97-AF65-F5344CB8AC3E}">
        <p14:creationId xmlns:p14="http://schemas.microsoft.com/office/powerpoint/2010/main" val="1763561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45" y="1168346"/>
            <a:ext cx="9194877" cy="3416320"/>
          </a:xfrm>
          <a:prstGeom prst="rect">
            <a:avLst/>
          </a:prstGeom>
        </p:spPr>
        <p:txBody>
          <a:bodyPr wrap="square">
            <a:spAutoFit/>
          </a:bodyPr>
          <a:lstStyle/>
          <a:p>
            <a:pPr algn="just"/>
            <a:r>
              <a:rPr lang="en-AU" sz="2400" dirty="0">
                <a:solidFill>
                  <a:srgbClr val="002060"/>
                </a:solidFill>
                <a:latin typeface="Georgia" panose="02040502050405020303" pitchFamily="18" charset="0"/>
              </a:rPr>
              <a:t>Cross‐shore transects along the Two Rocks line showing the temperature, salinity and density distribution observed between January and May 2009 (summer and autumn, 6 transects) are shown in Figure 2.  Over the 13‐month period, temperature on the inner shelf ranged between 18.4° and 22.2°Celsius, with the minima occurring during winter (August).  Throughout the year, the offshore waters were warmer compared to the nearshore waters due to the influence of Leeuwin Current offshore and Capes Current </a:t>
            </a:r>
            <a:r>
              <a:rPr lang="en-AU" sz="2400" dirty="0" err="1">
                <a:solidFill>
                  <a:srgbClr val="002060"/>
                </a:solidFill>
                <a:latin typeface="Georgia" panose="02040502050405020303" pitchFamily="18" charset="0"/>
              </a:rPr>
              <a:t>advecting</a:t>
            </a:r>
            <a:r>
              <a:rPr lang="en-AU" sz="2400" dirty="0">
                <a:solidFill>
                  <a:srgbClr val="002060"/>
                </a:solidFill>
                <a:latin typeface="Georgia" panose="02040502050405020303" pitchFamily="18" charset="0"/>
              </a:rPr>
              <a:t> colder water onto the shelf during the summer.</a:t>
            </a:r>
          </a:p>
        </p:txBody>
      </p:sp>
      <p:sp>
        <p:nvSpPr>
          <p:cNvPr id="3" name="Rectangle 2"/>
          <p:cNvSpPr>
            <a:spLocks noChangeArrowheads="1"/>
          </p:cNvSpPr>
          <p:nvPr/>
        </p:nvSpPr>
        <p:spPr bwMode="auto">
          <a:xfrm>
            <a:off x="386445" y="172662"/>
            <a:ext cx="52549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Results – first paragraph</a:t>
            </a:r>
          </a:p>
        </p:txBody>
      </p:sp>
    </p:spTree>
    <p:extLst>
      <p:ext uri="{BB962C8B-B14F-4D97-AF65-F5344CB8AC3E}">
        <p14:creationId xmlns:p14="http://schemas.microsoft.com/office/powerpoint/2010/main" val="2981215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54218" y="211448"/>
            <a:ext cx="9150957" cy="5179627"/>
          </a:xfrm>
        </p:spPr>
        <p:txBody>
          <a:bodyPr/>
          <a:lstStyle/>
          <a:p>
            <a:pPr marL="0" indent="0">
              <a:buNone/>
            </a:pPr>
            <a:r>
              <a:rPr lang="en-GB" altLang="de-DE" sz="3600" dirty="0">
                <a:solidFill>
                  <a:srgbClr val="002060"/>
                </a:solidFill>
                <a:latin typeface="Georgia" panose="02040502050405020303" pitchFamily="18" charset="0"/>
              </a:rPr>
              <a:t>Write about your results</a:t>
            </a:r>
          </a:p>
          <a:p>
            <a:pPr marL="0" indent="0">
              <a:spcBef>
                <a:spcPts val="1200"/>
              </a:spcBef>
              <a:spcAft>
                <a:spcPts val="1200"/>
              </a:spcAft>
              <a:buNone/>
            </a:pPr>
            <a:r>
              <a:rPr lang="en-GB" altLang="de-DE" sz="2315" dirty="0">
                <a:solidFill>
                  <a:srgbClr val="002060"/>
                </a:solidFill>
                <a:latin typeface="Georgia" panose="02040502050405020303" pitchFamily="18" charset="0"/>
              </a:rPr>
              <a:t>(not your tables, figures, and statistics)</a:t>
            </a:r>
          </a:p>
          <a:p>
            <a:pPr marL="0" indent="0" eaLnBrk="1" hangingPunct="1">
              <a:lnSpc>
                <a:spcPct val="80000"/>
              </a:lnSpc>
              <a:buNone/>
            </a:pPr>
            <a:endParaRPr lang="en-GB" altLang="de-DE" sz="1985" b="1" dirty="0">
              <a:solidFill>
                <a:srgbClr val="CC0000"/>
              </a:solidFill>
              <a:latin typeface="Georgia" panose="02040502050405020303" pitchFamily="18" charset="0"/>
            </a:endParaRPr>
          </a:p>
          <a:p>
            <a:pPr marL="0" indent="0" algn="just">
              <a:buNone/>
            </a:pPr>
            <a:r>
              <a:rPr lang="en-GB" altLang="de-DE" sz="2400" dirty="0">
                <a:solidFill>
                  <a:srgbClr val="002060"/>
                </a:solidFill>
                <a:latin typeface="Georgia" panose="02040502050405020303" pitchFamily="18" charset="0"/>
              </a:rPr>
              <a:t>Confusing and disjointed Results sections often arise because the writer does not have a clear idea of the story she/he intends to tell. When preparing to write your results, decide on the elements of the story you wish to tell, then choose the subset of text, figures, and tables that most effectively and concisely conveys your message. Organize this subset of tables and figures in a logical sequence; then write your story around them.</a:t>
            </a:r>
            <a:endParaRPr lang="de-DE" altLang="de-DE" sz="2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28310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26808" y="939841"/>
            <a:ext cx="9135244" cy="4730709"/>
          </a:xfrm>
        </p:spPr>
        <p:txBody>
          <a:bodyPr>
            <a:normAutofit/>
          </a:bodyPr>
          <a:lstStyle/>
          <a:p>
            <a:pPr marL="0" indent="0">
              <a:spcBef>
                <a:spcPts val="0"/>
              </a:spcBef>
              <a:buNone/>
            </a:pPr>
            <a:r>
              <a:rPr lang="en-GB" altLang="de-DE" sz="2400" dirty="0">
                <a:solidFill>
                  <a:srgbClr val="002060"/>
                </a:solidFill>
                <a:latin typeface="Georgia" panose="02040502050405020303" pitchFamily="18" charset="0"/>
              </a:rPr>
              <a:t>Captions should not merely name a table or figure, they should explain what is contained in it.</a:t>
            </a:r>
          </a:p>
          <a:p>
            <a:pPr marL="0" indent="0">
              <a:spcBef>
                <a:spcPts val="0"/>
              </a:spcBef>
              <a:buNone/>
            </a:pPr>
            <a:endParaRPr lang="en-GB" altLang="de-DE" sz="2977" dirty="0">
              <a:solidFill>
                <a:srgbClr val="002060"/>
              </a:solidFill>
              <a:latin typeface="Georgia" panose="02040502050405020303" pitchFamily="18" charset="0"/>
            </a:endParaRPr>
          </a:p>
          <a:p>
            <a:pPr algn="just" eaLnBrk="1" hangingPunct="1"/>
            <a:r>
              <a:rPr lang="en-GB" altLang="de-DE" sz="2000" dirty="0">
                <a:solidFill>
                  <a:srgbClr val="002060"/>
                </a:solidFill>
                <a:latin typeface="Georgia" panose="02040502050405020303" pitchFamily="18" charset="0"/>
              </a:rPr>
              <a:t>A caption (figure or table heading) should contain sufficient information so that a reader can understand a table or figure, in most cases, without reference to the text. Very simple tables and figures may require only a title for clarity, and exceptionally complex ones may require reference to the text for explanation. </a:t>
            </a:r>
          </a:p>
          <a:p>
            <a:pPr algn="just" eaLnBrk="1" hangingPunct="1"/>
            <a:r>
              <a:rPr lang="en-GB" altLang="de-DE" sz="2000" dirty="0">
                <a:solidFill>
                  <a:srgbClr val="002060"/>
                </a:solidFill>
                <a:latin typeface="Georgia" panose="02040502050405020303" pitchFamily="18" charset="0"/>
              </a:rPr>
              <a:t>Do not leave caption writing to the end of the paper; write captions when you organize your Results section and it will help you write the text.</a:t>
            </a:r>
          </a:p>
          <a:p>
            <a:pPr algn="just" eaLnBrk="1" hangingPunct="1"/>
            <a:r>
              <a:rPr lang="en-GB" altLang="de-DE" sz="2000" dirty="0">
                <a:solidFill>
                  <a:srgbClr val="002060"/>
                </a:solidFill>
                <a:latin typeface="Georgia" panose="02040502050405020303" pitchFamily="18" charset="0"/>
              </a:rPr>
              <a:t>Always label panels Figure 1a,b etc.</a:t>
            </a:r>
            <a:endParaRPr lang="de-DE" altLang="de-DE" sz="2000" dirty="0">
              <a:solidFill>
                <a:srgbClr val="002060"/>
              </a:solidFill>
              <a:latin typeface="Georgia" panose="02040502050405020303" pitchFamily="18" charset="0"/>
            </a:endParaRPr>
          </a:p>
        </p:txBody>
      </p:sp>
      <p:sp>
        <p:nvSpPr>
          <p:cNvPr id="2" name="Rectangle 1"/>
          <p:cNvSpPr/>
          <p:nvPr/>
        </p:nvSpPr>
        <p:spPr>
          <a:xfrm>
            <a:off x="326808" y="96437"/>
            <a:ext cx="3441968" cy="646331"/>
          </a:xfrm>
          <a:prstGeom prst="rect">
            <a:avLst/>
          </a:prstGeom>
        </p:spPr>
        <p:txBody>
          <a:bodyPr wrap="none">
            <a:spAutoFit/>
          </a:bodyPr>
          <a:lstStyle/>
          <a:p>
            <a:r>
              <a:rPr lang="en-GB" altLang="de-DE" sz="3600" dirty="0">
                <a:solidFill>
                  <a:srgbClr val="002060"/>
                </a:solidFill>
                <a:latin typeface="Georgia" panose="02040502050405020303" pitchFamily="18" charset="0"/>
              </a:rPr>
              <a:t>Figure Captions</a:t>
            </a:r>
            <a:endParaRPr lang="en-AU" sz="36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246210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21"/>
          <a:stretch/>
        </p:blipFill>
        <p:spPr bwMode="auto">
          <a:xfrm>
            <a:off x="1348835" y="228725"/>
            <a:ext cx="5377968" cy="536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501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772" y="924590"/>
            <a:ext cx="9225549" cy="4131900"/>
          </a:xfrm>
          <a:prstGeom prst="rect">
            <a:avLst/>
          </a:prstGeom>
        </p:spPr>
        <p:txBody>
          <a:bodyPr wrap="square">
            <a:spAutoFit/>
          </a:bodyPr>
          <a:lstStyle/>
          <a:p>
            <a:pPr marL="448945" indent="-448945">
              <a:spcBef>
                <a:spcPts val="496"/>
              </a:spcBef>
              <a:spcAft>
                <a:spcPts val="992"/>
              </a:spcAft>
              <a:buFont typeface="Arial" pitchFamily="34" charset="0"/>
              <a:buChar char="•"/>
              <a:defRPr/>
            </a:pPr>
            <a:r>
              <a:rPr lang="en-AU" sz="2000" dirty="0">
                <a:solidFill>
                  <a:srgbClr val="002060"/>
                </a:solidFill>
                <a:latin typeface="Georgia" panose="02040502050405020303" pitchFamily="18" charset="0"/>
              </a:rPr>
              <a:t>Justification/Explanation – provides support for the main result (‘message’)</a:t>
            </a:r>
          </a:p>
          <a:p>
            <a:pPr marL="448945" indent="-448945">
              <a:spcBef>
                <a:spcPts val="496"/>
              </a:spcBef>
              <a:spcAft>
                <a:spcPts val="992"/>
              </a:spcAft>
              <a:buFont typeface="Arial" pitchFamily="34" charset="0"/>
              <a:buChar char="•"/>
              <a:defRPr/>
            </a:pPr>
            <a:r>
              <a:rPr lang="en-AU" sz="2000" dirty="0">
                <a:solidFill>
                  <a:srgbClr val="002060"/>
                </a:solidFill>
                <a:latin typeface="Georgia" panose="02040502050405020303" pitchFamily="18" charset="0"/>
              </a:rPr>
              <a:t>Significance – This result is unique, i.e. a range of processes control the total sea level at different time scales.  As they all have amplitudes ~0.20m they are all important</a:t>
            </a:r>
          </a:p>
          <a:p>
            <a:pPr marL="448945" indent="-448945">
              <a:spcBef>
                <a:spcPts val="496"/>
              </a:spcBef>
              <a:spcAft>
                <a:spcPts val="992"/>
              </a:spcAft>
              <a:buFont typeface="Arial" pitchFamily="34" charset="0"/>
              <a:buChar char="•"/>
              <a:defRPr/>
            </a:pPr>
            <a:r>
              <a:rPr lang="en-AU" sz="2000" dirty="0">
                <a:solidFill>
                  <a:srgbClr val="002060"/>
                </a:solidFill>
                <a:latin typeface="Georgia" panose="02040502050405020303" pitchFamily="18" charset="0"/>
              </a:rPr>
              <a:t>Context – how does your results relate to other work ?</a:t>
            </a:r>
          </a:p>
          <a:p>
            <a:pPr marL="448945" indent="-448945">
              <a:spcBef>
                <a:spcPts val="496"/>
              </a:spcBef>
              <a:spcAft>
                <a:spcPts val="992"/>
              </a:spcAft>
              <a:buFont typeface="Arial" pitchFamily="34" charset="0"/>
              <a:buChar char="•"/>
              <a:defRPr/>
            </a:pPr>
            <a:r>
              <a:rPr lang="en-AU" sz="2000" dirty="0">
                <a:solidFill>
                  <a:srgbClr val="002060"/>
                </a:solidFill>
                <a:latin typeface="Georgia" panose="02040502050405020303" pitchFamily="18" charset="0"/>
              </a:rPr>
              <a:t>Implications</a:t>
            </a:r>
          </a:p>
          <a:p>
            <a:pPr marL="887388" indent="-438443">
              <a:spcAft>
                <a:spcPts val="496"/>
              </a:spcAft>
              <a:buFont typeface="Wingdings" panose="05000000000000000000" pitchFamily="2" charset="2"/>
              <a:buChar char="Ø"/>
              <a:defRPr/>
            </a:pPr>
            <a:r>
              <a:rPr lang="en-AU" sz="2000" dirty="0">
                <a:solidFill>
                  <a:srgbClr val="002060"/>
                </a:solidFill>
                <a:latin typeface="Georgia" panose="02040502050405020303" pitchFamily="18" charset="0"/>
              </a:rPr>
              <a:t>Long time series required to identify longer-term changes</a:t>
            </a:r>
          </a:p>
          <a:p>
            <a:pPr marL="887388" indent="-438443">
              <a:spcBef>
                <a:spcPts val="496"/>
              </a:spcBef>
              <a:spcAft>
                <a:spcPts val="496"/>
              </a:spcAft>
              <a:buFont typeface="Wingdings" panose="05000000000000000000" pitchFamily="2" charset="2"/>
              <a:buChar char="Ø"/>
              <a:defRPr/>
            </a:pPr>
            <a:r>
              <a:rPr lang="en-AU" sz="2000" dirty="0">
                <a:solidFill>
                  <a:srgbClr val="002060"/>
                </a:solidFill>
                <a:latin typeface="Georgia" panose="02040502050405020303" pitchFamily="18" charset="0"/>
              </a:rPr>
              <a:t>Beach stability and coastal flooding</a:t>
            </a:r>
          </a:p>
          <a:p>
            <a:pPr marL="887388" indent="-438443">
              <a:spcBef>
                <a:spcPts val="496"/>
              </a:spcBef>
              <a:spcAft>
                <a:spcPts val="496"/>
              </a:spcAft>
              <a:buFont typeface="Wingdings" panose="05000000000000000000" pitchFamily="2" charset="2"/>
              <a:buChar char="Ø"/>
              <a:defRPr/>
            </a:pPr>
            <a:r>
              <a:rPr lang="en-AU" sz="2000" dirty="0">
                <a:solidFill>
                  <a:srgbClr val="002060"/>
                </a:solidFill>
                <a:latin typeface="Georgia" panose="02040502050405020303" pitchFamily="18" charset="0"/>
              </a:rPr>
              <a:t>Long-term tidal changes are important when considering sea level rise due to global warming</a:t>
            </a:r>
          </a:p>
        </p:txBody>
      </p:sp>
      <p:sp>
        <p:nvSpPr>
          <p:cNvPr id="64515" name="Rectangle 2"/>
          <p:cNvSpPr>
            <a:spLocks noChangeArrowheads="1"/>
          </p:cNvSpPr>
          <p:nvPr/>
        </p:nvSpPr>
        <p:spPr bwMode="auto">
          <a:xfrm>
            <a:off x="430304" y="97692"/>
            <a:ext cx="23936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Discussion</a:t>
            </a:r>
          </a:p>
        </p:txBody>
      </p:sp>
    </p:spTree>
    <p:extLst>
      <p:ext uri="{BB962C8B-B14F-4D97-AF65-F5344CB8AC3E}">
        <p14:creationId xmlns:p14="http://schemas.microsoft.com/office/powerpoint/2010/main" val="3338219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02630" y="187783"/>
            <a:ext cx="6804660" cy="528988"/>
          </a:xfrm>
        </p:spPr>
        <p:txBody>
          <a:bodyPr>
            <a:noAutofit/>
          </a:bodyPr>
          <a:lstStyle/>
          <a:p>
            <a:r>
              <a:rPr lang="en-US" altLang="en-US" sz="3600" dirty="0">
                <a:solidFill>
                  <a:srgbClr val="002060"/>
                </a:solidFill>
                <a:latin typeface="Georgia" panose="02040502050405020303" pitchFamily="18" charset="0"/>
              </a:rPr>
              <a:t>How to write the Discussion</a:t>
            </a:r>
          </a:p>
        </p:txBody>
      </p:sp>
      <p:sp>
        <p:nvSpPr>
          <p:cNvPr id="73731" name="Rectangle 3"/>
          <p:cNvSpPr>
            <a:spLocks noGrp="1" noChangeArrowheads="1"/>
          </p:cNvSpPr>
          <p:nvPr>
            <p:ph type="body" idx="1"/>
          </p:nvPr>
        </p:nvSpPr>
        <p:spPr>
          <a:xfrm>
            <a:off x="469742" y="1156324"/>
            <a:ext cx="9079775" cy="3099114"/>
          </a:xfrm>
        </p:spPr>
        <p:txBody>
          <a:bodyPr>
            <a:normAutofit/>
          </a:bodyPr>
          <a:lstStyle/>
          <a:p>
            <a:pPr>
              <a:spcAft>
                <a:spcPts val="1800"/>
              </a:spcAft>
            </a:pPr>
            <a:r>
              <a:rPr lang="en-US" altLang="en-US" sz="2400" dirty="0">
                <a:solidFill>
                  <a:srgbClr val="002060"/>
                </a:solidFill>
                <a:latin typeface="Georgia" panose="02040502050405020303" pitchFamily="18" charset="0"/>
              </a:rPr>
              <a:t>It is the hardest section to write.</a:t>
            </a:r>
          </a:p>
          <a:p>
            <a:pPr>
              <a:spcAft>
                <a:spcPts val="1800"/>
              </a:spcAft>
            </a:pPr>
            <a:r>
              <a:rPr lang="en-US" altLang="en-US" sz="2400" dirty="0">
                <a:solidFill>
                  <a:srgbClr val="002060"/>
                </a:solidFill>
                <a:latin typeface="Georgia" panose="02040502050405020303" pitchFamily="18" charset="0"/>
              </a:rPr>
              <a:t>Its primary purpose is to show the relationships among observed facts</a:t>
            </a:r>
          </a:p>
          <a:p>
            <a:pPr>
              <a:spcAft>
                <a:spcPts val="1800"/>
              </a:spcAft>
            </a:pPr>
            <a:r>
              <a:rPr lang="en-US" altLang="en-US" sz="2400" dirty="0">
                <a:solidFill>
                  <a:srgbClr val="002060"/>
                </a:solidFill>
                <a:latin typeface="Georgia" panose="02040502050405020303" pitchFamily="18" charset="0"/>
              </a:rPr>
              <a:t>It should end with a short summary or conclusion regarding the significance of the work.</a:t>
            </a:r>
          </a:p>
          <a:p>
            <a:endParaRPr lang="en-US" altLang="en-US" sz="2400" dirty="0">
              <a:solidFill>
                <a:srgbClr val="002060"/>
              </a:solidFill>
              <a:latin typeface="Georgia" panose="02040502050405020303" pitchFamily="18" charset="0"/>
            </a:endParaRPr>
          </a:p>
          <a:p>
            <a:endParaRPr lang="en-US" altLang="en-US" sz="2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244289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33111" y="120292"/>
            <a:ext cx="6615642" cy="595399"/>
          </a:xfrm>
        </p:spPr>
        <p:txBody>
          <a:bodyPr>
            <a:normAutofit/>
          </a:bodyPr>
          <a:lstStyle/>
          <a:p>
            <a:r>
              <a:rPr lang="en-US" altLang="en-US" sz="3600" dirty="0">
                <a:solidFill>
                  <a:srgbClr val="002060"/>
                </a:solidFill>
                <a:latin typeface="Georgia" panose="02040502050405020303" pitchFamily="18" charset="0"/>
              </a:rPr>
              <a:t>Components of the discussion</a:t>
            </a:r>
          </a:p>
        </p:txBody>
      </p:sp>
      <p:sp>
        <p:nvSpPr>
          <p:cNvPr id="74755" name="Rectangle 3"/>
          <p:cNvSpPr>
            <a:spLocks noGrp="1" noChangeArrowheads="1"/>
          </p:cNvSpPr>
          <p:nvPr>
            <p:ph type="body" idx="1"/>
          </p:nvPr>
        </p:nvSpPr>
        <p:spPr>
          <a:xfrm>
            <a:off x="329745" y="957921"/>
            <a:ext cx="9521922" cy="4347422"/>
          </a:xfrm>
        </p:spPr>
        <p:txBody>
          <a:bodyPr>
            <a:noAutofit/>
          </a:bodyPr>
          <a:lstStyle/>
          <a:p>
            <a:r>
              <a:rPr lang="en-US" altLang="en-US" sz="2400" dirty="0">
                <a:solidFill>
                  <a:srgbClr val="002060"/>
                </a:solidFill>
                <a:latin typeface="Georgia" panose="02040502050405020303" pitchFamily="18" charset="0"/>
              </a:rPr>
              <a:t>Start with a broad summary of the results and highlight the ‘message’</a:t>
            </a:r>
          </a:p>
          <a:p>
            <a:r>
              <a:rPr lang="en-US" altLang="en-US" sz="2400" dirty="0">
                <a:solidFill>
                  <a:srgbClr val="002060"/>
                </a:solidFill>
                <a:latin typeface="Georgia" panose="02040502050405020303" pitchFamily="18" charset="0"/>
              </a:rPr>
              <a:t>Try to present the principles, relationships, and generalizations shown by the Results</a:t>
            </a:r>
          </a:p>
          <a:p>
            <a:r>
              <a:rPr lang="en-US" altLang="en-US" sz="2400" dirty="0">
                <a:solidFill>
                  <a:srgbClr val="002060"/>
                </a:solidFill>
                <a:latin typeface="Georgia" panose="02040502050405020303" pitchFamily="18" charset="0"/>
              </a:rPr>
              <a:t>Point out any exceptions or any lack of correlation and define unsettled points</a:t>
            </a:r>
          </a:p>
          <a:p>
            <a:r>
              <a:rPr lang="en-US" altLang="en-US" sz="2400" dirty="0">
                <a:solidFill>
                  <a:srgbClr val="002060"/>
                </a:solidFill>
                <a:latin typeface="Georgia" panose="02040502050405020303" pitchFamily="18" charset="0"/>
              </a:rPr>
              <a:t>Show how your results and interpretations agree or contrast with previously published work</a:t>
            </a:r>
          </a:p>
          <a:p>
            <a:r>
              <a:rPr lang="en-US" altLang="en-US" sz="2400" dirty="0">
                <a:solidFill>
                  <a:srgbClr val="002060"/>
                </a:solidFill>
                <a:latin typeface="Georgia" panose="02040502050405020303" pitchFamily="18" charset="0"/>
              </a:rPr>
              <a:t>Discuss the theoretical implications of your work, and any possible practical applications.</a:t>
            </a:r>
          </a:p>
          <a:p>
            <a:r>
              <a:rPr lang="en-US" altLang="en-US" sz="2400" dirty="0">
                <a:solidFill>
                  <a:srgbClr val="002060"/>
                </a:solidFill>
                <a:latin typeface="Georgia" panose="02040502050405020303" pitchFamily="18" charset="0"/>
              </a:rPr>
              <a:t>End with either implications or a conclusion paragraph </a:t>
            </a:r>
          </a:p>
        </p:txBody>
      </p:sp>
    </p:spTree>
    <p:extLst>
      <p:ext uri="{BB962C8B-B14F-4D97-AF65-F5344CB8AC3E}">
        <p14:creationId xmlns:p14="http://schemas.microsoft.com/office/powerpoint/2010/main" val="201699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1270" y="0"/>
            <a:ext cx="6804660" cy="945092"/>
          </a:xfrm>
        </p:spPr>
        <p:txBody>
          <a:bodyPr>
            <a:normAutofit/>
          </a:bodyPr>
          <a:lstStyle/>
          <a:p>
            <a:r>
              <a:rPr lang="en-US" altLang="en-US" sz="3600" dirty="0">
                <a:solidFill>
                  <a:srgbClr val="002060"/>
                </a:solidFill>
                <a:latin typeface="Georgia" panose="02040502050405020303" pitchFamily="18" charset="0"/>
              </a:rPr>
              <a:t>Origins of Scientific Writing</a:t>
            </a:r>
          </a:p>
        </p:txBody>
      </p:sp>
      <p:sp>
        <p:nvSpPr>
          <p:cNvPr id="52227" name="Rectangle 3"/>
          <p:cNvSpPr>
            <a:spLocks noGrp="1" noChangeArrowheads="1"/>
          </p:cNvSpPr>
          <p:nvPr>
            <p:ph type="body" idx="1"/>
          </p:nvPr>
        </p:nvSpPr>
        <p:spPr>
          <a:xfrm>
            <a:off x="493974" y="945092"/>
            <a:ext cx="9050076" cy="4725458"/>
          </a:xfrm>
        </p:spPr>
        <p:txBody>
          <a:bodyPr>
            <a:noAutofit/>
          </a:bodyPr>
          <a:lstStyle/>
          <a:p>
            <a:pPr>
              <a:spcBef>
                <a:spcPts val="0"/>
              </a:spcBef>
              <a:spcAft>
                <a:spcPts val="662"/>
              </a:spcAft>
            </a:pPr>
            <a:r>
              <a:rPr lang="en-US" altLang="en-US" sz="2000" dirty="0">
                <a:solidFill>
                  <a:srgbClr val="002060"/>
                </a:solidFill>
                <a:latin typeface="Georgia" panose="02040502050405020303" pitchFamily="18" charset="0"/>
              </a:rPr>
              <a:t>Knowledge is lost without written records</a:t>
            </a:r>
          </a:p>
          <a:p>
            <a:pPr>
              <a:spcBef>
                <a:spcPts val="0"/>
              </a:spcBef>
              <a:spcAft>
                <a:spcPts val="662"/>
              </a:spcAft>
            </a:pPr>
            <a:r>
              <a:rPr lang="en-US" altLang="en-US" sz="2000" dirty="0">
                <a:solidFill>
                  <a:srgbClr val="002060"/>
                </a:solidFill>
                <a:latin typeface="Georgia" panose="02040502050405020303" pitchFamily="18" charset="0"/>
              </a:rPr>
              <a:t>Cave paintings and inscriptions were the first attempts to leave records</a:t>
            </a:r>
          </a:p>
          <a:p>
            <a:pPr>
              <a:spcBef>
                <a:spcPts val="0"/>
              </a:spcBef>
              <a:spcAft>
                <a:spcPts val="662"/>
              </a:spcAft>
            </a:pPr>
            <a:r>
              <a:rPr lang="en-US" altLang="en-US" sz="2000" dirty="0">
                <a:solidFill>
                  <a:srgbClr val="002060"/>
                </a:solidFill>
                <a:latin typeface="Georgia" panose="02040502050405020303" pitchFamily="18" charset="0"/>
              </a:rPr>
              <a:t>About 2000 BC, Papyrus paper was used as a medium of communication </a:t>
            </a:r>
          </a:p>
          <a:p>
            <a:pPr>
              <a:spcBef>
                <a:spcPts val="0"/>
              </a:spcBef>
              <a:spcAft>
                <a:spcPts val="662"/>
              </a:spcAft>
            </a:pPr>
            <a:r>
              <a:rPr lang="en-US" altLang="en-US" sz="2000" dirty="0">
                <a:solidFill>
                  <a:srgbClr val="002060"/>
                </a:solidFill>
                <a:latin typeface="Georgia" panose="02040502050405020303" pitchFamily="18" charset="0"/>
              </a:rPr>
              <a:t>In 190 BC, parchment made from animal skin came into use</a:t>
            </a:r>
          </a:p>
          <a:p>
            <a:pPr>
              <a:spcBef>
                <a:spcPts val="0"/>
              </a:spcBef>
              <a:spcAft>
                <a:spcPts val="662"/>
              </a:spcAft>
            </a:pPr>
            <a:r>
              <a:rPr lang="en-US" altLang="en-US" sz="2000" dirty="0">
                <a:solidFill>
                  <a:srgbClr val="002060"/>
                </a:solidFill>
                <a:latin typeface="Georgia" panose="02040502050405020303" pitchFamily="18" charset="0"/>
              </a:rPr>
              <a:t>In 105 AD, the Chinese invented paper</a:t>
            </a:r>
          </a:p>
          <a:p>
            <a:pPr>
              <a:spcBef>
                <a:spcPts val="0"/>
              </a:spcBef>
              <a:spcAft>
                <a:spcPts val="662"/>
              </a:spcAft>
            </a:pPr>
            <a:r>
              <a:rPr lang="en-US" altLang="en-US" sz="2000" dirty="0">
                <a:solidFill>
                  <a:srgbClr val="002060"/>
                </a:solidFill>
                <a:latin typeface="Georgia" panose="02040502050405020303" pitchFamily="18" charset="0"/>
              </a:rPr>
              <a:t>Knowledge could not be widely circulated with no effective duplication</a:t>
            </a:r>
          </a:p>
          <a:p>
            <a:pPr>
              <a:spcBef>
                <a:spcPts val="0"/>
              </a:spcBef>
              <a:spcAft>
                <a:spcPts val="662"/>
              </a:spcAft>
            </a:pPr>
            <a:r>
              <a:rPr lang="en-US" altLang="en-US" sz="2000" dirty="0">
                <a:solidFill>
                  <a:srgbClr val="002060"/>
                </a:solidFill>
                <a:latin typeface="Georgia" panose="02040502050405020303" pitchFamily="18" charset="0"/>
              </a:rPr>
              <a:t>In 1100 AD, the Chinese invented movable type</a:t>
            </a:r>
          </a:p>
          <a:p>
            <a:pPr>
              <a:spcBef>
                <a:spcPts val="0"/>
              </a:spcBef>
              <a:spcAft>
                <a:spcPts val="662"/>
              </a:spcAft>
            </a:pPr>
            <a:r>
              <a:rPr lang="en-US" altLang="en-US" sz="2000" dirty="0">
                <a:solidFill>
                  <a:srgbClr val="002060"/>
                </a:solidFill>
                <a:latin typeface="Georgia" panose="02040502050405020303" pitchFamily="18" charset="0"/>
              </a:rPr>
              <a:t>In 1455 AD, Gutenberg printed his 42-line Bible from movable type on a printing press</a:t>
            </a:r>
          </a:p>
          <a:p>
            <a:pPr>
              <a:spcBef>
                <a:spcPts val="0"/>
              </a:spcBef>
              <a:spcAft>
                <a:spcPts val="662"/>
              </a:spcAft>
            </a:pPr>
            <a:r>
              <a:rPr lang="en-US" altLang="en-US" sz="2000" dirty="0">
                <a:solidFill>
                  <a:srgbClr val="002060"/>
                </a:solidFill>
                <a:latin typeface="Georgia" panose="02040502050405020303" pitchFamily="18" charset="0"/>
              </a:rPr>
              <a:t>By the year 1500 thousands of copies of hundreds of books (called “incunabula”) were printed</a:t>
            </a:r>
          </a:p>
          <a:p>
            <a:pPr>
              <a:spcBef>
                <a:spcPts val="0"/>
              </a:spcBef>
              <a:spcAft>
                <a:spcPts val="662"/>
              </a:spcAft>
            </a:pPr>
            <a:r>
              <a:rPr lang="en-US" altLang="en-US" sz="2000" dirty="0">
                <a:solidFill>
                  <a:srgbClr val="002060"/>
                </a:solidFill>
                <a:latin typeface="Georgia" panose="02040502050405020303" pitchFamily="18" charset="0"/>
              </a:rPr>
              <a:t>In 1665, the first scientific journals were published</a:t>
            </a:r>
          </a:p>
        </p:txBody>
      </p:sp>
    </p:spTree>
    <p:extLst>
      <p:ext uri="{BB962C8B-B14F-4D97-AF65-F5344CB8AC3E}">
        <p14:creationId xmlns:p14="http://schemas.microsoft.com/office/powerpoint/2010/main" val="4019665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377964" y="1296392"/>
            <a:ext cx="915057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Bef>
                <a:spcPts val="496"/>
              </a:spcBef>
              <a:spcAft>
                <a:spcPts val="992"/>
              </a:spcAft>
              <a:buFont typeface="Arial" pitchFamily="34" charset="0"/>
              <a:buChar char="•"/>
            </a:pPr>
            <a:r>
              <a:rPr lang="en-AU" altLang="en-US" dirty="0">
                <a:solidFill>
                  <a:srgbClr val="002060"/>
                </a:solidFill>
              </a:rPr>
              <a:t>List the main conclusions as a summary either as a paragraph or dot-points</a:t>
            </a:r>
          </a:p>
          <a:p>
            <a:pPr eaLnBrk="1" hangingPunct="1">
              <a:spcBef>
                <a:spcPts val="496"/>
              </a:spcBef>
              <a:spcAft>
                <a:spcPts val="992"/>
              </a:spcAft>
              <a:buFont typeface="Arial" pitchFamily="34" charset="0"/>
              <a:buChar char="•"/>
            </a:pPr>
            <a:r>
              <a:rPr lang="en-AU" altLang="en-US" dirty="0">
                <a:solidFill>
                  <a:srgbClr val="002060"/>
                </a:solidFill>
              </a:rPr>
              <a:t>Key message and findings</a:t>
            </a:r>
          </a:p>
          <a:p>
            <a:pPr eaLnBrk="1" hangingPunct="1">
              <a:spcBef>
                <a:spcPts val="496"/>
              </a:spcBef>
              <a:spcAft>
                <a:spcPts val="992"/>
              </a:spcAft>
              <a:buFont typeface="Arial" pitchFamily="34" charset="0"/>
              <a:buChar char="•"/>
            </a:pPr>
            <a:r>
              <a:rPr lang="en-AU" altLang="en-US" dirty="0">
                <a:solidFill>
                  <a:srgbClr val="002060"/>
                </a:solidFill>
              </a:rPr>
              <a:t>Highlight the significance and implications (‘big picture’)</a:t>
            </a:r>
          </a:p>
          <a:p>
            <a:pPr eaLnBrk="1" hangingPunct="1">
              <a:spcBef>
                <a:spcPts val="496"/>
              </a:spcBef>
              <a:spcAft>
                <a:spcPts val="992"/>
              </a:spcAft>
              <a:buFont typeface="Arial" pitchFamily="34" charset="0"/>
              <a:buChar char="•"/>
            </a:pPr>
            <a:r>
              <a:rPr lang="en-AU" altLang="en-US" dirty="0">
                <a:solidFill>
                  <a:srgbClr val="002060"/>
                </a:solidFill>
              </a:rPr>
              <a:t>Main contribution</a:t>
            </a:r>
          </a:p>
          <a:p>
            <a:pPr eaLnBrk="1" hangingPunct="1">
              <a:spcBef>
                <a:spcPts val="496"/>
              </a:spcBef>
              <a:spcAft>
                <a:spcPts val="992"/>
              </a:spcAft>
              <a:buFont typeface="Arial" pitchFamily="34" charset="0"/>
              <a:buChar char="•"/>
            </a:pPr>
            <a:r>
              <a:rPr lang="en-AU" altLang="en-US" dirty="0">
                <a:solidFill>
                  <a:srgbClr val="002060"/>
                </a:solidFill>
              </a:rPr>
              <a:t>Do not introduce new ideas/data here - – no references </a:t>
            </a:r>
          </a:p>
        </p:txBody>
      </p:sp>
      <p:sp>
        <p:nvSpPr>
          <p:cNvPr id="65539" name="Rectangle 2"/>
          <p:cNvSpPr>
            <a:spLocks noChangeArrowheads="1"/>
          </p:cNvSpPr>
          <p:nvPr/>
        </p:nvSpPr>
        <p:spPr bwMode="auto">
          <a:xfrm>
            <a:off x="377964" y="54152"/>
            <a:ext cx="2662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Conclusions</a:t>
            </a:r>
          </a:p>
        </p:txBody>
      </p:sp>
    </p:spTree>
    <p:extLst>
      <p:ext uri="{BB962C8B-B14F-4D97-AF65-F5344CB8AC3E}">
        <p14:creationId xmlns:p14="http://schemas.microsoft.com/office/powerpoint/2010/main" val="2661361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FF1C410-1C1C-94F1-4D54-FE36A3F3037F}"/>
              </a:ext>
            </a:extLst>
          </p:cNvPr>
          <p:cNvSpPr>
            <a:spLocks noChangeArrowheads="1"/>
          </p:cNvSpPr>
          <p:nvPr/>
        </p:nvSpPr>
        <p:spPr bwMode="auto">
          <a:xfrm>
            <a:off x="377964" y="54152"/>
            <a:ext cx="4953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Paper rejection reasons</a:t>
            </a:r>
          </a:p>
        </p:txBody>
      </p:sp>
      <p:graphicFrame>
        <p:nvGraphicFramePr>
          <p:cNvPr id="3" name="Table 2">
            <a:extLst>
              <a:ext uri="{FF2B5EF4-FFF2-40B4-BE49-F238E27FC236}">
                <a16:creationId xmlns:a16="http://schemas.microsoft.com/office/drawing/2014/main" id="{65B6CE6F-EC17-62F9-E1A7-A4E2B1FB92E1}"/>
              </a:ext>
            </a:extLst>
          </p:cNvPr>
          <p:cNvGraphicFramePr>
            <a:graphicFrameLocks noGrp="1"/>
          </p:cNvGraphicFramePr>
          <p:nvPr>
            <p:extLst>
              <p:ext uri="{D42A27DB-BD31-4B8C-83A1-F6EECF244321}">
                <p14:modId xmlns:p14="http://schemas.microsoft.com/office/powerpoint/2010/main" val="540647416"/>
              </p:ext>
            </p:extLst>
          </p:nvPr>
        </p:nvGraphicFramePr>
        <p:xfrm>
          <a:off x="452957" y="956471"/>
          <a:ext cx="9174710" cy="4358640"/>
        </p:xfrm>
        <a:graphic>
          <a:graphicData uri="http://schemas.openxmlformats.org/drawingml/2006/table">
            <a:tbl>
              <a:tblPr firstRow="1" bandRow="1">
                <a:tableStyleId>{5C22544A-7EE6-4342-B048-85BDC9FD1C3A}</a:tableStyleId>
              </a:tblPr>
              <a:tblGrid>
                <a:gridCol w="4587355">
                  <a:extLst>
                    <a:ext uri="{9D8B030D-6E8A-4147-A177-3AD203B41FA5}">
                      <a16:colId xmlns:a16="http://schemas.microsoft.com/office/drawing/2014/main" val="343317871"/>
                    </a:ext>
                  </a:extLst>
                </a:gridCol>
                <a:gridCol w="4587355">
                  <a:extLst>
                    <a:ext uri="{9D8B030D-6E8A-4147-A177-3AD203B41FA5}">
                      <a16:colId xmlns:a16="http://schemas.microsoft.com/office/drawing/2014/main" val="3744388698"/>
                    </a:ext>
                  </a:extLst>
                </a:gridCol>
              </a:tblGrid>
              <a:tr h="0">
                <a:tc>
                  <a:txBody>
                    <a:bodyPr/>
                    <a:lstStyle/>
                    <a:p>
                      <a:pPr algn="ctr"/>
                      <a:r>
                        <a:rPr lang="en-AU" dirty="0">
                          <a:solidFill>
                            <a:schemeClr val="tx1"/>
                          </a:solidFill>
                        </a:rPr>
                        <a:t>Why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chemeClr val="tx1"/>
                          </a:solidFill>
                        </a:rPr>
                        <a:t>Tip</a:t>
                      </a:r>
                    </a:p>
                    <a:p>
                      <a:endParaRPr lang="en-AU" dirty="0"/>
                    </a:p>
                  </a:txBody>
                  <a:tcPr/>
                </a:tc>
                <a:extLst>
                  <a:ext uri="{0D108BD9-81ED-4DB2-BD59-A6C34878D82A}">
                    <a16:rowId xmlns:a16="http://schemas.microsoft.com/office/drawing/2014/main" val="1727865573"/>
                  </a:ext>
                </a:extLst>
              </a:tr>
              <a:tr h="370840">
                <a:tc>
                  <a:txBody>
                    <a:bodyPr/>
                    <a:lstStyle/>
                    <a:p>
                      <a:r>
                        <a:rPr lang="en-AU" sz="1600" dirty="0"/>
                        <a:t>missing a clear and well-defined research question or objective</a:t>
                      </a:r>
                    </a:p>
                  </a:txBody>
                  <a:tcPr/>
                </a:tc>
                <a:tc>
                  <a:txBody>
                    <a:bodyPr/>
                    <a:lstStyle/>
                    <a:p>
                      <a:r>
                        <a:rPr lang="en-AU" sz="1600" dirty="0"/>
                        <a:t>Clear description of the objectives – repeat the message as many sections as possible</a:t>
                      </a:r>
                    </a:p>
                  </a:txBody>
                  <a:tcPr/>
                </a:tc>
                <a:extLst>
                  <a:ext uri="{0D108BD9-81ED-4DB2-BD59-A6C34878D82A}">
                    <a16:rowId xmlns:a16="http://schemas.microsoft.com/office/drawing/2014/main" val="1717243193"/>
                  </a:ext>
                </a:extLst>
              </a:tr>
              <a:tr h="370840">
                <a:tc>
                  <a:txBody>
                    <a:bodyPr/>
                    <a:lstStyle/>
                    <a:p>
                      <a:r>
                        <a:rPr lang="en-AU" sz="1600" dirty="0"/>
                        <a:t>Does not adequately include existing literature or fails to establish research gap</a:t>
                      </a:r>
                    </a:p>
                  </a:txBody>
                  <a:tcPr/>
                </a:tc>
                <a:tc>
                  <a:txBody>
                    <a:bodyPr/>
                    <a:lstStyle/>
                    <a:p>
                      <a:r>
                        <a:rPr lang="en-AU" sz="1600" dirty="0"/>
                        <a:t>Explicitly state how the contributes to the field fills a gap – in Introduction and Discussion</a:t>
                      </a:r>
                    </a:p>
                  </a:txBody>
                  <a:tcPr/>
                </a:tc>
                <a:extLst>
                  <a:ext uri="{0D108BD9-81ED-4DB2-BD59-A6C34878D82A}">
                    <a16:rowId xmlns:a16="http://schemas.microsoft.com/office/drawing/2014/main" val="1020396615"/>
                  </a:ext>
                </a:extLst>
              </a:tr>
              <a:tr h="370840">
                <a:tc>
                  <a:txBody>
                    <a:bodyPr/>
                    <a:lstStyle/>
                    <a:p>
                      <a:r>
                        <a:rPr lang="en-AU" sz="1600" dirty="0"/>
                        <a:t>Does not add new knowledge or insights</a:t>
                      </a:r>
                    </a:p>
                  </a:txBody>
                  <a:tcPr/>
                </a:tc>
                <a:tc>
                  <a:txBody>
                    <a:bodyPr/>
                    <a:lstStyle/>
                    <a:p>
                      <a:r>
                        <a:rPr lang="en-AU" sz="1600" dirty="0"/>
                        <a:t>Highlight the unique contributions and explain why it is significant</a:t>
                      </a:r>
                    </a:p>
                  </a:txBody>
                  <a:tcPr/>
                </a:tc>
                <a:extLst>
                  <a:ext uri="{0D108BD9-81ED-4DB2-BD59-A6C34878D82A}">
                    <a16:rowId xmlns:a16="http://schemas.microsoft.com/office/drawing/2014/main" val="794943804"/>
                  </a:ext>
                </a:extLst>
              </a:tr>
              <a:tr h="370840">
                <a:tc>
                  <a:txBody>
                    <a:bodyPr/>
                    <a:lstStyle/>
                    <a:p>
                      <a:r>
                        <a:rPr lang="en-AU" sz="1600" dirty="0"/>
                        <a:t>Has grammatical errors, unclear language or poor organisation</a:t>
                      </a:r>
                    </a:p>
                  </a:txBody>
                  <a:tcPr/>
                </a:tc>
                <a:tc>
                  <a:txBody>
                    <a:bodyPr/>
                    <a:lstStyle/>
                    <a:p>
                      <a:r>
                        <a:rPr lang="en-AU" sz="1600" dirty="0"/>
                        <a:t>Proof read carefully. Ask a colleague</a:t>
                      </a:r>
                    </a:p>
                  </a:txBody>
                  <a:tcPr/>
                </a:tc>
                <a:extLst>
                  <a:ext uri="{0D108BD9-81ED-4DB2-BD59-A6C34878D82A}">
                    <a16:rowId xmlns:a16="http://schemas.microsoft.com/office/drawing/2014/main" val="666217560"/>
                  </a:ext>
                </a:extLst>
              </a:tr>
              <a:tr h="370840">
                <a:tc>
                  <a:txBody>
                    <a:bodyPr/>
                    <a:lstStyle/>
                    <a:p>
                      <a:r>
                        <a:rPr lang="en-AU" sz="1600" dirty="0"/>
                        <a:t>Results do not align with the research question or conclusions are not supported by data</a:t>
                      </a:r>
                    </a:p>
                  </a:txBody>
                  <a:tcPr/>
                </a:tc>
                <a:tc>
                  <a:txBody>
                    <a:bodyPr/>
                    <a:lstStyle/>
                    <a:p>
                      <a:r>
                        <a:rPr lang="en-AU" sz="1600" dirty="0"/>
                        <a:t>Clearly present the findings, discuss the implications highlight the evidence</a:t>
                      </a:r>
                    </a:p>
                  </a:txBody>
                  <a:tcPr/>
                </a:tc>
                <a:extLst>
                  <a:ext uri="{0D108BD9-81ED-4DB2-BD59-A6C34878D82A}">
                    <a16:rowId xmlns:a16="http://schemas.microsoft.com/office/drawing/2014/main" val="2239507399"/>
                  </a:ext>
                </a:extLst>
              </a:tr>
              <a:tr h="370840">
                <a:tc>
                  <a:txBody>
                    <a:bodyPr/>
                    <a:lstStyle/>
                    <a:p>
                      <a:r>
                        <a:rPr lang="en-AU" sz="1600" dirty="0"/>
                        <a:t>Fails to discuss the broader implications of the findings or how they advance the field</a:t>
                      </a:r>
                    </a:p>
                  </a:txBody>
                  <a:tcPr/>
                </a:tc>
                <a:tc>
                  <a:txBody>
                    <a:bodyPr/>
                    <a:lstStyle/>
                    <a:p>
                      <a:r>
                        <a:rPr lang="en-AU" sz="1600" dirty="0"/>
                        <a:t>Clearly articulate the significance of your findings and suggest practical or theoretical implications for future research</a:t>
                      </a:r>
                    </a:p>
                  </a:txBody>
                  <a:tcPr/>
                </a:tc>
                <a:extLst>
                  <a:ext uri="{0D108BD9-81ED-4DB2-BD59-A6C34878D82A}">
                    <a16:rowId xmlns:a16="http://schemas.microsoft.com/office/drawing/2014/main" val="1011711254"/>
                  </a:ext>
                </a:extLst>
              </a:tr>
            </a:tbl>
          </a:graphicData>
        </a:graphic>
      </p:graphicFrame>
    </p:spTree>
    <p:extLst>
      <p:ext uri="{BB962C8B-B14F-4D97-AF65-F5344CB8AC3E}">
        <p14:creationId xmlns:p14="http://schemas.microsoft.com/office/powerpoint/2010/main" val="4121231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2F3E-3464-49BD-A916-A5A0416B711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2B54452-1B38-5748-CBD6-A6194B2AD19D}"/>
              </a:ext>
            </a:extLst>
          </p:cNvPr>
          <p:cNvSpPr>
            <a:spLocks noChangeArrowheads="1"/>
          </p:cNvSpPr>
          <p:nvPr/>
        </p:nvSpPr>
        <p:spPr bwMode="auto">
          <a:xfrm>
            <a:off x="377964" y="54152"/>
            <a:ext cx="32960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Summary tips: </a:t>
            </a:r>
          </a:p>
        </p:txBody>
      </p:sp>
      <p:sp>
        <p:nvSpPr>
          <p:cNvPr id="4" name="Rectangle 1">
            <a:extLst>
              <a:ext uri="{FF2B5EF4-FFF2-40B4-BE49-F238E27FC236}">
                <a16:creationId xmlns:a16="http://schemas.microsoft.com/office/drawing/2014/main" id="{C78C0B44-EFA7-2751-42B1-F17B2322194E}"/>
              </a:ext>
            </a:extLst>
          </p:cNvPr>
          <p:cNvSpPr>
            <a:spLocks noChangeArrowheads="1"/>
          </p:cNvSpPr>
          <p:nvPr/>
        </p:nvSpPr>
        <p:spPr bwMode="auto">
          <a:xfrm>
            <a:off x="262772" y="1452494"/>
            <a:ext cx="981785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Aft>
                <a:spcPts val="600"/>
              </a:spcAft>
              <a:buFont typeface="Arial" pitchFamily="34" charset="0"/>
              <a:buChar char="•"/>
            </a:pPr>
            <a:r>
              <a:rPr lang="en-AU" altLang="en-US">
                <a:solidFill>
                  <a:srgbClr val="002060"/>
                </a:solidFill>
              </a:rPr>
              <a:t>the message</a:t>
            </a:r>
            <a:endParaRPr lang="en-AU" altLang="en-US" dirty="0">
              <a:solidFill>
                <a:srgbClr val="002060"/>
              </a:solidFill>
            </a:endParaRPr>
          </a:p>
          <a:p>
            <a:pPr eaLnBrk="1" hangingPunct="1">
              <a:spcAft>
                <a:spcPts val="600"/>
              </a:spcAft>
              <a:buFont typeface="Arial" pitchFamily="34" charset="0"/>
              <a:buChar char="•"/>
            </a:pPr>
            <a:r>
              <a:rPr lang="en-AU" altLang="en-US" dirty="0">
                <a:solidFill>
                  <a:srgbClr val="002060"/>
                </a:solidFill>
              </a:rPr>
              <a:t>major findings</a:t>
            </a:r>
          </a:p>
          <a:p>
            <a:pPr eaLnBrk="1" hangingPunct="1">
              <a:spcAft>
                <a:spcPts val="600"/>
              </a:spcAft>
              <a:buFont typeface="Arial" pitchFamily="34" charset="0"/>
              <a:buChar char="•"/>
            </a:pPr>
            <a:r>
              <a:rPr lang="en-AU" altLang="en-US" dirty="0">
                <a:solidFill>
                  <a:srgbClr val="002060"/>
                </a:solidFill>
              </a:rPr>
              <a:t>contributions: clearly state the novelty, significance and implications</a:t>
            </a:r>
          </a:p>
        </p:txBody>
      </p:sp>
      <p:sp>
        <p:nvSpPr>
          <p:cNvPr id="6" name="TextBox 5">
            <a:extLst>
              <a:ext uri="{FF2B5EF4-FFF2-40B4-BE49-F238E27FC236}">
                <a16:creationId xmlns:a16="http://schemas.microsoft.com/office/drawing/2014/main" id="{1766981B-C7C9-7DCE-B7AC-C46965F77D1D}"/>
              </a:ext>
            </a:extLst>
          </p:cNvPr>
          <p:cNvSpPr txBox="1"/>
          <p:nvPr/>
        </p:nvSpPr>
        <p:spPr>
          <a:xfrm>
            <a:off x="377964" y="941163"/>
            <a:ext cx="5040260" cy="523220"/>
          </a:xfrm>
          <a:prstGeom prst="rect">
            <a:avLst/>
          </a:prstGeom>
          <a:noFill/>
        </p:spPr>
        <p:txBody>
          <a:bodyPr wrap="square">
            <a:spAutoFit/>
          </a:bodyPr>
          <a:lstStyle/>
          <a:p>
            <a:r>
              <a:rPr lang="en-AU" altLang="en-US" sz="2800" dirty="0">
                <a:solidFill>
                  <a:srgbClr val="FF0000"/>
                </a:solidFill>
                <a:latin typeface="Georgia" panose="02040502050405020303" pitchFamily="18" charset="0"/>
              </a:rPr>
              <a:t>Highlight</a:t>
            </a:r>
            <a:endParaRPr lang="en-AU" sz="2800" dirty="0">
              <a:solidFill>
                <a:srgbClr val="FF0000"/>
              </a:solidFill>
              <a:latin typeface="Georgia" panose="02040502050405020303" pitchFamily="18" charset="0"/>
            </a:endParaRPr>
          </a:p>
        </p:txBody>
      </p:sp>
      <p:sp>
        <p:nvSpPr>
          <p:cNvPr id="7" name="TextBox 6">
            <a:extLst>
              <a:ext uri="{FF2B5EF4-FFF2-40B4-BE49-F238E27FC236}">
                <a16:creationId xmlns:a16="http://schemas.microsoft.com/office/drawing/2014/main" id="{6762BEA4-BE14-3F6C-F352-A411414B3F90}"/>
              </a:ext>
            </a:extLst>
          </p:cNvPr>
          <p:cNvSpPr txBox="1"/>
          <p:nvPr/>
        </p:nvSpPr>
        <p:spPr>
          <a:xfrm>
            <a:off x="262771" y="3502707"/>
            <a:ext cx="5040260" cy="523220"/>
          </a:xfrm>
          <a:prstGeom prst="rect">
            <a:avLst/>
          </a:prstGeom>
          <a:noFill/>
        </p:spPr>
        <p:txBody>
          <a:bodyPr wrap="square">
            <a:spAutoFit/>
          </a:bodyPr>
          <a:lstStyle/>
          <a:p>
            <a:r>
              <a:rPr lang="en-AU" altLang="en-US" sz="2800" dirty="0">
                <a:solidFill>
                  <a:srgbClr val="FF0000"/>
                </a:solidFill>
                <a:latin typeface="Georgia" panose="02040502050405020303" pitchFamily="18" charset="0"/>
              </a:rPr>
              <a:t>Check</a:t>
            </a:r>
            <a:endParaRPr lang="en-AU" sz="2800" dirty="0">
              <a:solidFill>
                <a:srgbClr val="FF0000"/>
              </a:solidFill>
              <a:latin typeface="Georgia" panose="02040502050405020303" pitchFamily="18" charset="0"/>
            </a:endParaRPr>
          </a:p>
        </p:txBody>
      </p:sp>
      <p:sp>
        <p:nvSpPr>
          <p:cNvPr id="8" name="Rectangle 1">
            <a:extLst>
              <a:ext uri="{FF2B5EF4-FFF2-40B4-BE49-F238E27FC236}">
                <a16:creationId xmlns:a16="http://schemas.microsoft.com/office/drawing/2014/main" id="{FB04A7DB-0D19-D87D-302A-A6F30E1891CE}"/>
              </a:ext>
            </a:extLst>
          </p:cNvPr>
          <p:cNvSpPr>
            <a:spLocks noChangeArrowheads="1"/>
          </p:cNvSpPr>
          <p:nvPr/>
        </p:nvSpPr>
        <p:spPr bwMode="auto">
          <a:xfrm>
            <a:off x="262771" y="4129166"/>
            <a:ext cx="981785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Aft>
                <a:spcPts val="600"/>
              </a:spcAft>
              <a:buFont typeface="Arial" pitchFamily="34" charset="0"/>
              <a:buChar char="•"/>
            </a:pPr>
            <a:r>
              <a:rPr lang="en-AU" altLang="en-US" dirty="0">
                <a:solidFill>
                  <a:srgbClr val="002060"/>
                </a:solidFill>
              </a:rPr>
              <a:t>Ensure the paper meets all journal requirements</a:t>
            </a:r>
          </a:p>
          <a:p>
            <a:pPr eaLnBrk="1" hangingPunct="1">
              <a:spcAft>
                <a:spcPts val="600"/>
              </a:spcAft>
              <a:buFont typeface="Arial" pitchFamily="34" charset="0"/>
              <a:buChar char="•"/>
            </a:pPr>
            <a:r>
              <a:rPr lang="en-AU" altLang="en-US" dirty="0">
                <a:solidFill>
                  <a:srgbClr val="002060"/>
                </a:solidFill>
              </a:rPr>
              <a:t>Proofread; </a:t>
            </a:r>
          </a:p>
          <a:p>
            <a:pPr eaLnBrk="1" hangingPunct="1">
              <a:spcAft>
                <a:spcPts val="600"/>
              </a:spcAft>
              <a:buFont typeface="Arial" pitchFamily="34" charset="0"/>
              <a:buChar char="•"/>
            </a:pPr>
            <a:r>
              <a:rPr lang="en-AU" altLang="en-US" dirty="0">
                <a:solidFill>
                  <a:srgbClr val="002060"/>
                </a:solidFill>
              </a:rPr>
              <a:t>Feedback from peers, mentors and/or colleagues</a:t>
            </a:r>
          </a:p>
        </p:txBody>
      </p:sp>
    </p:spTree>
    <p:extLst>
      <p:ext uri="{BB962C8B-B14F-4D97-AF65-F5344CB8AC3E}">
        <p14:creationId xmlns:p14="http://schemas.microsoft.com/office/powerpoint/2010/main" val="253277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346689" y="1272238"/>
            <a:ext cx="916193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Bef>
                <a:spcPts val="496"/>
              </a:spcBef>
              <a:spcAft>
                <a:spcPts val="992"/>
              </a:spcAft>
              <a:buFont typeface="Georgia" pitchFamily="18" charset="0"/>
              <a:buAutoNum type="arabicPeriod"/>
            </a:pPr>
            <a:r>
              <a:rPr lang="en-AU" altLang="en-US" dirty="0">
                <a:solidFill>
                  <a:srgbClr val="002060"/>
                </a:solidFill>
              </a:rPr>
              <a:t>State the key scientific objective in your research</a:t>
            </a:r>
          </a:p>
          <a:p>
            <a:pPr eaLnBrk="1" hangingPunct="1">
              <a:spcBef>
                <a:spcPts val="496"/>
              </a:spcBef>
              <a:spcAft>
                <a:spcPts val="992"/>
              </a:spcAft>
              <a:buFont typeface="Georgia" pitchFamily="18" charset="0"/>
              <a:buAutoNum type="arabicPeriod"/>
            </a:pPr>
            <a:r>
              <a:rPr lang="en-AU" altLang="en-US" dirty="0">
                <a:solidFill>
                  <a:srgbClr val="002060"/>
                </a:solidFill>
              </a:rPr>
              <a:t>Construct a graph which shows your “preferred” results.</a:t>
            </a:r>
          </a:p>
          <a:p>
            <a:pPr eaLnBrk="1" hangingPunct="1">
              <a:spcBef>
                <a:spcPts val="496"/>
              </a:spcBef>
              <a:spcAft>
                <a:spcPts val="992"/>
              </a:spcAft>
              <a:buFont typeface="Georgia" pitchFamily="18" charset="0"/>
              <a:buAutoNum type="arabicPeriod"/>
            </a:pPr>
            <a:r>
              <a:rPr lang="en-AU" altLang="en-US" dirty="0">
                <a:solidFill>
                  <a:srgbClr val="002060"/>
                </a:solidFill>
              </a:rPr>
              <a:t>Write the simple declarative statement which tells the reader the graph’s key message</a:t>
            </a:r>
          </a:p>
          <a:p>
            <a:pPr eaLnBrk="1" hangingPunct="1">
              <a:spcBef>
                <a:spcPts val="496"/>
              </a:spcBef>
              <a:spcAft>
                <a:spcPts val="992"/>
              </a:spcAft>
              <a:buFont typeface="Georgia" pitchFamily="18" charset="0"/>
              <a:buAutoNum type="arabicPeriod"/>
            </a:pPr>
            <a:r>
              <a:rPr lang="en-AU" altLang="en-US" dirty="0">
                <a:solidFill>
                  <a:srgbClr val="002060"/>
                </a:solidFill>
              </a:rPr>
              <a:t>Write the topic sentence, and the entire paragraph describing this graph</a:t>
            </a:r>
          </a:p>
          <a:p>
            <a:pPr eaLnBrk="1" hangingPunct="1">
              <a:spcBef>
                <a:spcPts val="496"/>
              </a:spcBef>
              <a:spcAft>
                <a:spcPts val="992"/>
              </a:spcAft>
              <a:buFont typeface="Georgia" pitchFamily="18" charset="0"/>
              <a:buAutoNum type="arabicPeriod"/>
            </a:pPr>
            <a:r>
              <a:rPr lang="en-AU" altLang="en-US" dirty="0">
                <a:solidFill>
                  <a:srgbClr val="002060"/>
                </a:solidFill>
              </a:rPr>
              <a:t>Write your name on top of paper and pass onto your colleague </a:t>
            </a:r>
          </a:p>
        </p:txBody>
      </p:sp>
      <p:sp>
        <p:nvSpPr>
          <p:cNvPr id="67587" name="Rectangle 2"/>
          <p:cNvSpPr>
            <a:spLocks noChangeArrowheads="1"/>
          </p:cNvSpPr>
          <p:nvPr/>
        </p:nvSpPr>
        <p:spPr bwMode="auto">
          <a:xfrm>
            <a:off x="346689" y="148808"/>
            <a:ext cx="2348720" cy="55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2977" dirty="0">
                <a:solidFill>
                  <a:srgbClr val="002060"/>
                </a:solidFill>
              </a:rPr>
              <a:t>Class Project</a:t>
            </a:r>
          </a:p>
        </p:txBody>
      </p:sp>
    </p:spTree>
    <p:extLst>
      <p:ext uri="{BB962C8B-B14F-4D97-AF65-F5344CB8AC3E}">
        <p14:creationId xmlns:p14="http://schemas.microsoft.com/office/powerpoint/2010/main" val="360505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24655" y="139300"/>
            <a:ext cx="72620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r>
              <a:rPr lang="en-AU" altLang="en-US" sz="3600" dirty="0">
                <a:solidFill>
                  <a:srgbClr val="002060"/>
                </a:solidFill>
              </a:rPr>
              <a:t>Why the concern with writing?</a:t>
            </a:r>
          </a:p>
        </p:txBody>
      </p:sp>
      <p:sp>
        <p:nvSpPr>
          <p:cNvPr id="4" name="Rectangle 3"/>
          <p:cNvSpPr>
            <a:spLocks noChangeArrowheads="1"/>
          </p:cNvSpPr>
          <p:nvPr/>
        </p:nvSpPr>
        <p:spPr bwMode="auto">
          <a:xfrm>
            <a:off x="424655" y="1068170"/>
            <a:ext cx="894794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eaLnBrk="0" hangingPunct="0">
              <a:defRPr sz="2400">
                <a:solidFill>
                  <a:schemeClr val="tx1"/>
                </a:solidFill>
                <a:latin typeface="Georgia" pitchFamily="18" charset="0"/>
                <a:ea typeface="ＭＳ Ｐゴシック" pitchFamily="34" charset="-128"/>
              </a:defRPr>
            </a:lvl1pPr>
            <a:lvl2pPr marL="742950" indent="-285750" eaLnBrk="0" hangingPunct="0">
              <a:defRPr sz="2400">
                <a:solidFill>
                  <a:schemeClr val="tx1"/>
                </a:solidFill>
                <a:latin typeface="Georgia" pitchFamily="18" charset="0"/>
                <a:ea typeface="ＭＳ Ｐゴシック" pitchFamily="34" charset="-128"/>
              </a:defRPr>
            </a:lvl2pPr>
            <a:lvl3pPr marL="1143000" indent="-228600" eaLnBrk="0" hangingPunct="0">
              <a:defRPr sz="2400">
                <a:solidFill>
                  <a:schemeClr val="tx1"/>
                </a:solidFill>
                <a:latin typeface="Georgia" pitchFamily="18" charset="0"/>
                <a:ea typeface="ＭＳ Ｐゴシック" pitchFamily="34" charset="-128"/>
              </a:defRPr>
            </a:lvl3pPr>
            <a:lvl4pPr marL="1600200" indent="-228600" eaLnBrk="0" hangingPunct="0">
              <a:defRPr sz="2400">
                <a:solidFill>
                  <a:schemeClr val="tx1"/>
                </a:solidFill>
                <a:latin typeface="Georgia" pitchFamily="18" charset="0"/>
                <a:ea typeface="ＭＳ Ｐゴシック" pitchFamily="34" charset="-128"/>
              </a:defRPr>
            </a:lvl4pPr>
            <a:lvl5pPr marL="2057400" indent="-228600" eaLnBrk="0" hangingPunct="0">
              <a:defRPr sz="2400">
                <a:solidFill>
                  <a:schemeClr val="tx1"/>
                </a:solidFill>
                <a:latin typeface="Georgia"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Georgia" pitchFamily="18" charset="0"/>
                <a:ea typeface="ＭＳ Ｐゴシック" pitchFamily="34" charset="-128"/>
              </a:defRPr>
            </a:lvl9pPr>
          </a:lstStyle>
          <a:p>
            <a:pPr eaLnBrk="1" hangingPunct="1">
              <a:spcAft>
                <a:spcPts val="992"/>
              </a:spcAft>
              <a:buFont typeface="Arial" pitchFamily="34" charset="0"/>
              <a:buChar char="•"/>
            </a:pPr>
            <a:r>
              <a:rPr lang="en-AU" altLang="en-US" sz="2000" dirty="0">
                <a:solidFill>
                  <a:srgbClr val="002060"/>
                </a:solidFill>
              </a:rPr>
              <a:t>Poor writing and cloudy thinking go hand in hand</a:t>
            </a:r>
          </a:p>
          <a:p>
            <a:pPr eaLnBrk="1" hangingPunct="1">
              <a:spcAft>
                <a:spcPts val="992"/>
              </a:spcAft>
              <a:buFont typeface="Arial" pitchFamily="34" charset="0"/>
              <a:buChar char="•"/>
            </a:pPr>
            <a:r>
              <a:rPr lang="en-AU" altLang="en-US" sz="2000" dirty="0">
                <a:solidFill>
                  <a:srgbClr val="002060"/>
                </a:solidFill>
              </a:rPr>
              <a:t>You will be judged by the scientific community largely on your writing</a:t>
            </a:r>
          </a:p>
          <a:p>
            <a:pPr eaLnBrk="1" hangingPunct="1">
              <a:spcAft>
                <a:spcPts val="992"/>
              </a:spcAft>
              <a:buFont typeface="Arial" pitchFamily="34" charset="0"/>
              <a:buChar char="•"/>
            </a:pPr>
            <a:r>
              <a:rPr lang="en-AU" altLang="en-US" sz="2000" dirty="0">
                <a:solidFill>
                  <a:srgbClr val="002060"/>
                </a:solidFill>
              </a:rPr>
              <a:t>You get a PhD !!!</a:t>
            </a:r>
          </a:p>
          <a:p>
            <a:pPr eaLnBrk="1" hangingPunct="1">
              <a:spcAft>
                <a:spcPts val="992"/>
              </a:spcAft>
              <a:buFont typeface="Arial" pitchFamily="34" charset="0"/>
              <a:buChar char="•"/>
            </a:pPr>
            <a:r>
              <a:rPr lang="en-AU" altLang="en-US" sz="2000" dirty="0">
                <a:solidFill>
                  <a:srgbClr val="002060"/>
                </a:solidFill>
              </a:rPr>
              <a:t>Scientists receive little formal training in writing, and it is difficult to write well without training</a:t>
            </a:r>
          </a:p>
          <a:p>
            <a:pPr eaLnBrk="1" hangingPunct="1">
              <a:spcAft>
                <a:spcPts val="992"/>
              </a:spcAft>
              <a:buFont typeface="Arial" pitchFamily="34" charset="0"/>
              <a:buChar char="•"/>
            </a:pPr>
            <a:r>
              <a:rPr lang="en-AU" altLang="en-US" sz="2000" dirty="0">
                <a:solidFill>
                  <a:srgbClr val="002060"/>
                </a:solidFill>
              </a:rPr>
              <a:t>Employers look for communication skills</a:t>
            </a:r>
          </a:p>
          <a:p>
            <a:pPr eaLnBrk="1" hangingPunct="1">
              <a:spcAft>
                <a:spcPts val="992"/>
              </a:spcAft>
              <a:buFont typeface="Arial" pitchFamily="34" charset="0"/>
              <a:buChar char="•"/>
            </a:pPr>
            <a:r>
              <a:rPr lang="en-AU" altLang="en-US" sz="2000" dirty="0">
                <a:solidFill>
                  <a:srgbClr val="002060"/>
                </a:solidFill>
              </a:rPr>
              <a:t>Graduate students commonly have writing problems, irrespective of mother tongue</a:t>
            </a:r>
          </a:p>
          <a:p>
            <a:pPr eaLnBrk="1" hangingPunct="1">
              <a:spcAft>
                <a:spcPts val="992"/>
              </a:spcAft>
              <a:buFont typeface="Arial" pitchFamily="34" charset="0"/>
              <a:buChar char="•"/>
            </a:pPr>
            <a:r>
              <a:rPr lang="en-AU" altLang="en-US" sz="2000" dirty="0">
                <a:solidFill>
                  <a:srgbClr val="002060"/>
                </a:solidFill>
              </a:rPr>
              <a:t>Fortunately, good technical writing is somewhat formulaic</a:t>
            </a:r>
          </a:p>
        </p:txBody>
      </p:sp>
    </p:spTree>
    <p:extLst>
      <p:ext uri="{BB962C8B-B14F-4D97-AF65-F5344CB8AC3E}">
        <p14:creationId xmlns:p14="http://schemas.microsoft.com/office/powerpoint/2010/main" val="170649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20147" y="86929"/>
            <a:ext cx="7695153" cy="756073"/>
          </a:xfrm>
        </p:spPr>
        <p:txBody>
          <a:bodyPr>
            <a:noAutofit/>
          </a:bodyPr>
          <a:lstStyle/>
          <a:p>
            <a:r>
              <a:rPr lang="en-US" altLang="en-US" sz="3600" dirty="0">
                <a:solidFill>
                  <a:srgbClr val="002060"/>
                </a:solidFill>
                <a:latin typeface="Georgia" panose="02040502050405020303" pitchFamily="18" charset="0"/>
              </a:rPr>
              <a:t>Some important Language points:</a:t>
            </a:r>
          </a:p>
        </p:txBody>
      </p:sp>
      <p:sp>
        <p:nvSpPr>
          <p:cNvPr id="81923" name="Rectangle 3"/>
          <p:cNvSpPr>
            <a:spLocks noGrp="1" noChangeArrowheads="1"/>
          </p:cNvSpPr>
          <p:nvPr>
            <p:ph type="body" idx="1"/>
          </p:nvPr>
        </p:nvSpPr>
        <p:spPr>
          <a:xfrm>
            <a:off x="522550" y="1496769"/>
            <a:ext cx="9035788" cy="2682325"/>
          </a:xfrm>
        </p:spPr>
        <p:txBody>
          <a:bodyPr>
            <a:normAutofit fontScale="92500" lnSpcReduction="10000"/>
          </a:bodyPr>
          <a:lstStyle/>
          <a:p>
            <a:pPr>
              <a:spcAft>
                <a:spcPts val="2400"/>
              </a:spcAft>
            </a:pPr>
            <a:r>
              <a:rPr lang="en-US" altLang="en-US" sz="2400" dirty="0">
                <a:solidFill>
                  <a:srgbClr val="002060"/>
                </a:solidFill>
                <a:latin typeface="Georgia" panose="02040502050405020303" pitchFamily="18" charset="0"/>
              </a:rPr>
              <a:t>Poor experimentation cannot be masked by brilliant writing; however</a:t>
            </a:r>
            <a:r>
              <a:rPr lang="en-US" altLang="en-US" sz="2400" dirty="0">
                <a:latin typeface="Georgia" panose="02040502050405020303" pitchFamily="18" charset="0"/>
              </a:rPr>
              <a:t>, </a:t>
            </a:r>
            <a:r>
              <a:rPr lang="en-US" altLang="en-US" sz="2400" dirty="0">
                <a:solidFill>
                  <a:srgbClr val="FF0066"/>
                </a:solidFill>
                <a:latin typeface="Georgia" panose="02040502050405020303" pitchFamily="18" charset="0"/>
              </a:rPr>
              <a:t>poor writing can mask brilliant experimentation</a:t>
            </a:r>
            <a:endParaRPr lang="en-US" altLang="en-US" sz="2400" dirty="0">
              <a:latin typeface="Georgia" panose="02040502050405020303" pitchFamily="18" charset="0"/>
            </a:endParaRPr>
          </a:p>
          <a:p>
            <a:pPr>
              <a:spcAft>
                <a:spcPts val="2400"/>
              </a:spcAft>
            </a:pPr>
            <a:r>
              <a:rPr lang="en-US" altLang="en-US" sz="2400" dirty="0">
                <a:solidFill>
                  <a:srgbClr val="002060"/>
                </a:solidFill>
                <a:latin typeface="Georgia" panose="02040502050405020303" pitchFamily="18" charset="0"/>
              </a:rPr>
              <a:t>Avoid complex sentence structure. Use simple and clear English</a:t>
            </a:r>
          </a:p>
          <a:p>
            <a:pPr>
              <a:spcAft>
                <a:spcPts val="2400"/>
              </a:spcAft>
            </a:pPr>
            <a:r>
              <a:rPr lang="en-US" altLang="en-US" sz="2400" dirty="0">
                <a:solidFill>
                  <a:srgbClr val="002060"/>
                </a:solidFill>
                <a:latin typeface="Georgia" panose="02040502050405020303" pitchFamily="18" charset="0"/>
              </a:rPr>
              <a:t>Always keep in mind that </a:t>
            </a:r>
            <a:r>
              <a:rPr lang="en-US" altLang="en-US" sz="2400" dirty="0">
                <a:solidFill>
                  <a:srgbClr val="FF0066"/>
                </a:solidFill>
                <a:latin typeface="Georgia" panose="02040502050405020303" pitchFamily="18" charset="0"/>
              </a:rPr>
              <a:t>the paragraph</a:t>
            </a:r>
            <a:r>
              <a:rPr lang="en-US" altLang="en-US" sz="2400" dirty="0">
                <a:latin typeface="Georgia" panose="02040502050405020303" pitchFamily="18" charset="0"/>
              </a:rPr>
              <a:t> </a:t>
            </a:r>
            <a:r>
              <a:rPr lang="en-US" altLang="en-US" sz="2400" dirty="0">
                <a:solidFill>
                  <a:srgbClr val="002060"/>
                </a:solidFill>
                <a:latin typeface="Georgia" panose="02040502050405020303" pitchFamily="18" charset="0"/>
              </a:rPr>
              <a:t>is the essential unit of thought</a:t>
            </a:r>
            <a:endParaRPr lang="en-US" altLang="en-US" sz="2400" dirty="0">
              <a:latin typeface="Georgia" panose="02040502050405020303" pitchFamily="18" charset="0"/>
            </a:endParaRPr>
          </a:p>
          <a:p>
            <a:endParaRPr lang="en-US" altLang="en-US" sz="2400" dirty="0">
              <a:latin typeface="Georgia" panose="02040502050405020303" pitchFamily="18" charset="0"/>
            </a:endParaRPr>
          </a:p>
          <a:p>
            <a:endParaRPr lang="en-US" altLang="en-US" sz="2400" dirty="0">
              <a:latin typeface="Georgia" panose="02040502050405020303" pitchFamily="18" charset="0"/>
            </a:endParaRPr>
          </a:p>
        </p:txBody>
      </p:sp>
    </p:spTree>
    <p:extLst>
      <p:ext uri="{BB962C8B-B14F-4D97-AF65-F5344CB8AC3E}">
        <p14:creationId xmlns:p14="http://schemas.microsoft.com/office/powerpoint/2010/main" val="358664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20147" y="86929"/>
            <a:ext cx="7695153" cy="7560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a:lstStyle>
          <a:p>
            <a:r>
              <a:rPr lang="en-US" altLang="en-US" sz="3600" dirty="0">
                <a:solidFill>
                  <a:srgbClr val="002060"/>
                </a:solidFill>
                <a:latin typeface="Georgia" panose="02040502050405020303" pitchFamily="18" charset="0"/>
              </a:rPr>
              <a:t>Some important Language points</a:t>
            </a:r>
          </a:p>
        </p:txBody>
      </p:sp>
      <p:sp>
        <p:nvSpPr>
          <p:cNvPr id="3" name="Rectangle 2"/>
          <p:cNvSpPr/>
          <p:nvPr/>
        </p:nvSpPr>
        <p:spPr>
          <a:xfrm>
            <a:off x="482077" y="1163769"/>
            <a:ext cx="8904809" cy="3877985"/>
          </a:xfrm>
          <a:prstGeom prst="rect">
            <a:avLst/>
          </a:prstGeom>
        </p:spPr>
        <p:txBody>
          <a:bodyPr wrap="square">
            <a:spAutoFit/>
          </a:bodyPr>
          <a:lstStyle/>
          <a:p>
            <a:pPr marL="342900" indent="-342900" algn="just" eaLnBrk="1" hangingPunct="1">
              <a:spcAft>
                <a:spcPts val="1800"/>
              </a:spcAft>
              <a:buFont typeface="Arial" panose="020B0604020202020204" pitchFamily="34" charset="0"/>
              <a:buChar char="•"/>
            </a:pPr>
            <a:r>
              <a:rPr lang="en-GB" altLang="de-DE" sz="2400" dirty="0">
                <a:solidFill>
                  <a:srgbClr val="002060"/>
                </a:solidFill>
                <a:latin typeface="Georgia" panose="02040502050405020303" pitchFamily="18" charset="0"/>
              </a:rPr>
              <a:t>Though most people can write reasonable sentences, a surprising number have </a:t>
            </a:r>
            <a:r>
              <a:rPr lang="en-GB" altLang="de-DE" sz="2400" dirty="0">
                <a:solidFill>
                  <a:srgbClr val="FF0000"/>
                </a:solidFill>
                <a:latin typeface="Georgia" panose="02040502050405020303" pitchFamily="18" charset="0"/>
              </a:rPr>
              <a:t>difficulty organizing sentences into effective paragraphs</a:t>
            </a:r>
            <a:r>
              <a:rPr lang="en-GB" altLang="de-DE" sz="2400" dirty="0">
                <a:latin typeface="Georgia" panose="02040502050405020303" pitchFamily="18" charset="0"/>
              </a:rPr>
              <a:t>. </a:t>
            </a:r>
          </a:p>
          <a:p>
            <a:pPr marL="342900" indent="-342900" algn="just" eaLnBrk="1" hangingPunct="1">
              <a:spcAft>
                <a:spcPts val="1800"/>
              </a:spcAft>
              <a:buFont typeface="Arial" panose="020B0604020202020204" pitchFamily="34" charset="0"/>
              <a:buChar char="•"/>
            </a:pPr>
            <a:r>
              <a:rPr lang="en-GB" altLang="de-DE" sz="2400" dirty="0">
                <a:solidFill>
                  <a:srgbClr val="002060"/>
                </a:solidFill>
                <a:latin typeface="Georgia" panose="02040502050405020303" pitchFamily="18" charset="0"/>
              </a:rPr>
              <a:t>A paragraph should </a:t>
            </a:r>
            <a:r>
              <a:rPr lang="en-GB" altLang="de-DE" sz="2400" dirty="0">
                <a:solidFill>
                  <a:srgbClr val="FF0000"/>
                </a:solidFill>
                <a:latin typeface="Georgia" panose="02040502050405020303" pitchFamily="18" charset="0"/>
              </a:rPr>
              <a:t>begin with a topic sentence that sets the stage</a:t>
            </a:r>
            <a:r>
              <a:rPr lang="en-GB" altLang="de-DE" sz="2400" dirty="0">
                <a:latin typeface="Georgia" panose="02040502050405020303" pitchFamily="18" charset="0"/>
              </a:rPr>
              <a:t> </a:t>
            </a:r>
            <a:r>
              <a:rPr lang="en-GB" altLang="de-DE" sz="2400" dirty="0">
                <a:solidFill>
                  <a:srgbClr val="002060"/>
                </a:solidFill>
                <a:latin typeface="Georgia" panose="02040502050405020303" pitchFamily="18" charset="0"/>
              </a:rPr>
              <a:t>clearly for what will follow. Make topic sentences</a:t>
            </a:r>
            <a:r>
              <a:rPr lang="en-GB" altLang="de-DE" sz="2400" dirty="0">
                <a:latin typeface="Georgia" panose="02040502050405020303" pitchFamily="18" charset="0"/>
              </a:rPr>
              <a:t> </a:t>
            </a:r>
            <a:r>
              <a:rPr lang="en-GB" altLang="de-DE" sz="2400" dirty="0">
                <a:solidFill>
                  <a:srgbClr val="FF0000"/>
                </a:solidFill>
                <a:latin typeface="Georgia" panose="02040502050405020303" pitchFamily="18" charset="0"/>
              </a:rPr>
              <a:t>short and direct</a:t>
            </a:r>
            <a:r>
              <a:rPr lang="en-GB" altLang="de-DE" sz="2400" dirty="0">
                <a:latin typeface="Georgia" panose="02040502050405020303" pitchFamily="18" charset="0"/>
              </a:rPr>
              <a:t>. </a:t>
            </a:r>
          </a:p>
          <a:p>
            <a:pPr marL="342900" indent="-342900" algn="just" eaLnBrk="1" hangingPunct="1">
              <a:spcAft>
                <a:spcPts val="1800"/>
              </a:spcAft>
              <a:buFont typeface="Arial" panose="020B0604020202020204" pitchFamily="34" charset="0"/>
              <a:buChar char="•"/>
            </a:pPr>
            <a:r>
              <a:rPr lang="en-GB" altLang="de-DE" sz="2400" dirty="0">
                <a:solidFill>
                  <a:srgbClr val="002060"/>
                </a:solidFill>
                <a:latin typeface="Georgia" panose="02040502050405020303" pitchFamily="18" charset="0"/>
              </a:rPr>
              <a:t>Build the </a:t>
            </a:r>
            <a:r>
              <a:rPr lang="en-GB" altLang="de-DE" sz="2400" dirty="0">
                <a:solidFill>
                  <a:srgbClr val="FF0000"/>
                </a:solidFill>
                <a:latin typeface="Georgia" panose="02040502050405020303" pitchFamily="18" charset="0"/>
              </a:rPr>
              <a:t>paragraph from the ideas introduced in your topic sentence</a:t>
            </a:r>
            <a:r>
              <a:rPr lang="en-GB" altLang="de-DE" sz="2400" dirty="0">
                <a:latin typeface="Georgia" panose="02040502050405020303" pitchFamily="18" charset="0"/>
              </a:rPr>
              <a:t> </a:t>
            </a:r>
            <a:r>
              <a:rPr lang="en-GB" altLang="de-DE" sz="2400" dirty="0">
                <a:solidFill>
                  <a:srgbClr val="002060"/>
                </a:solidFill>
                <a:latin typeface="Georgia" panose="02040502050405020303" pitchFamily="18" charset="0"/>
              </a:rPr>
              <a:t>and make the flow of individual sentences follow a logical sequence. One idea per paragraph.</a:t>
            </a:r>
            <a:endParaRPr lang="de-DE" altLang="de-DE" sz="24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93521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146" y="1056274"/>
            <a:ext cx="9123903" cy="4450449"/>
          </a:xfrm>
          <a:prstGeom prst="rect">
            <a:avLst/>
          </a:prstGeom>
        </p:spPr>
        <p:txBody>
          <a:bodyPr wrap="square">
            <a:spAutoFit/>
          </a:bodyPr>
          <a:lstStyle/>
          <a:p>
            <a:pPr marL="342900" indent="-342900" eaLnBrk="1" hangingPunct="1">
              <a:lnSpc>
                <a:spcPct val="90000"/>
              </a:lnSpc>
              <a:buFont typeface="Arial" panose="020B0604020202020204" pitchFamily="34" charset="0"/>
              <a:buChar char="•"/>
            </a:pPr>
            <a:r>
              <a:rPr lang="en-GB" altLang="de-DE" sz="2400" dirty="0">
                <a:solidFill>
                  <a:srgbClr val="002060"/>
                </a:solidFill>
                <a:latin typeface="Georgia" panose="02040502050405020303" pitchFamily="18" charset="0"/>
              </a:rPr>
              <a:t>Pay attention to tenses.</a:t>
            </a:r>
          </a:p>
          <a:p>
            <a:pPr marL="342900" indent="-342900" eaLnBrk="1" hangingPunct="1">
              <a:lnSpc>
                <a:spcPct val="90000"/>
              </a:lnSpc>
              <a:buFont typeface="Arial" panose="020B0604020202020204" pitchFamily="34" charset="0"/>
              <a:buChar char="•"/>
            </a:pPr>
            <a:endParaRPr lang="en-GB" altLang="de-DE" sz="2400" b="1" dirty="0">
              <a:latin typeface="Georgia" panose="02040502050405020303" pitchFamily="18" charset="0"/>
            </a:endParaRPr>
          </a:p>
          <a:p>
            <a:pPr marL="342900" indent="-342900" algn="just" eaLnBrk="1" hangingPunct="1">
              <a:buFont typeface="Arial" panose="020B0604020202020204" pitchFamily="34" charset="0"/>
              <a:buChar char="•"/>
            </a:pPr>
            <a:r>
              <a:rPr lang="en-GB" altLang="de-DE" sz="2400" dirty="0">
                <a:solidFill>
                  <a:srgbClr val="002060"/>
                </a:solidFill>
                <a:latin typeface="Georgia" panose="02040502050405020303" pitchFamily="18" charset="0"/>
              </a:rPr>
              <a:t>Problems of inappropriate or inconsistent tenses are common in writing</a:t>
            </a:r>
            <a:r>
              <a:rPr lang="en-GB" altLang="de-DE" sz="2400" dirty="0">
                <a:latin typeface="Georgia" panose="02040502050405020303" pitchFamily="18" charset="0"/>
              </a:rPr>
              <a:t>. </a:t>
            </a:r>
            <a:r>
              <a:rPr lang="en-GB" altLang="de-DE" sz="2400" dirty="0">
                <a:solidFill>
                  <a:srgbClr val="FF0000"/>
                </a:solidFill>
                <a:latin typeface="Georgia" panose="02040502050405020303" pitchFamily="18" charset="0"/>
              </a:rPr>
              <a:t>What you, or others, did in the past should be stated in the past tense</a:t>
            </a:r>
            <a:r>
              <a:rPr lang="en-GB" altLang="de-DE" sz="2400" dirty="0">
                <a:latin typeface="Georgia" panose="02040502050405020303" pitchFamily="18" charset="0"/>
              </a:rPr>
              <a:t> </a:t>
            </a:r>
            <a:r>
              <a:rPr lang="en-GB" altLang="de-DE" sz="2400" dirty="0">
                <a:solidFill>
                  <a:srgbClr val="002060"/>
                </a:solidFill>
                <a:latin typeface="Georgia" panose="02040502050405020303" pitchFamily="18" charset="0"/>
              </a:rPr>
              <a:t>(e.g. data were collected...."). Events or</a:t>
            </a:r>
            <a:r>
              <a:rPr lang="en-GB" altLang="de-DE" sz="2400" dirty="0">
                <a:latin typeface="Georgia" panose="02040502050405020303" pitchFamily="18" charset="0"/>
              </a:rPr>
              <a:t> </a:t>
            </a:r>
            <a:r>
              <a:rPr lang="en-GB" altLang="de-DE" sz="2400" dirty="0">
                <a:solidFill>
                  <a:srgbClr val="FF0000"/>
                </a:solidFill>
                <a:latin typeface="Georgia" panose="02040502050405020303" pitchFamily="18" charset="0"/>
              </a:rPr>
              <a:t>objects that continue to happen or exist can be described in the present tense</a:t>
            </a:r>
            <a:r>
              <a:rPr lang="en-GB" altLang="de-DE" sz="2400" dirty="0">
                <a:latin typeface="Georgia" panose="02040502050405020303" pitchFamily="18" charset="0"/>
              </a:rPr>
              <a:t> </a:t>
            </a:r>
            <a:r>
              <a:rPr lang="en-GB" altLang="de-DE" sz="2400" dirty="0">
                <a:solidFill>
                  <a:srgbClr val="002060"/>
                </a:solidFill>
                <a:latin typeface="Georgia" panose="02040502050405020303" pitchFamily="18" charset="0"/>
              </a:rPr>
              <a:t>(e.g., "in this paper, I </a:t>
            </a:r>
            <a:r>
              <a:rPr lang="en-GB" altLang="de-DE" sz="2400" i="1" dirty="0">
                <a:solidFill>
                  <a:srgbClr val="002060"/>
                </a:solidFill>
                <a:latin typeface="Georgia" panose="02040502050405020303" pitchFamily="18" charset="0"/>
              </a:rPr>
              <a:t>examine</a:t>
            </a:r>
            <a:r>
              <a:rPr lang="en-GB" altLang="de-DE" sz="2400" dirty="0">
                <a:solidFill>
                  <a:srgbClr val="002060"/>
                </a:solidFill>
                <a:latin typeface="Georgia" panose="02040502050405020303" pitchFamily="18" charset="0"/>
              </a:rPr>
              <a:t>....... The data reject the hypothesis that......). Whatever tense you choose, be consistent.</a:t>
            </a:r>
          </a:p>
          <a:p>
            <a:pPr marL="342900" indent="-342900" algn="just" eaLnBrk="1" hangingPunct="1">
              <a:buFont typeface="Arial" panose="020B0604020202020204" pitchFamily="34" charset="0"/>
              <a:buChar char="•"/>
            </a:pPr>
            <a:endParaRPr lang="en-GB" altLang="de-DE" sz="2400" dirty="0">
              <a:latin typeface="Georgia" panose="02040502050405020303" pitchFamily="18" charset="0"/>
            </a:endParaRPr>
          </a:p>
          <a:p>
            <a:pPr marL="342900" indent="-342900" algn="just" eaLnBrk="1" hangingPunct="1">
              <a:buFont typeface="Arial" panose="020B0604020202020204" pitchFamily="34" charset="0"/>
              <a:buChar char="•"/>
            </a:pPr>
            <a:r>
              <a:rPr lang="en-GB" altLang="de-DE" sz="2400" dirty="0">
                <a:solidFill>
                  <a:srgbClr val="FF0000"/>
                </a:solidFill>
                <a:latin typeface="Georgia" panose="02040502050405020303" pitchFamily="18" charset="0"/>
              </a:rPr>
              <a:t>Be careful in using "might," "may," and "would"</a:t>
            </a:r>
            <a:r>
              <a:rPr lang="en-GB" altLang="de-DE" sz="2400" dirty="0">
                <a:latin typeface="Georgia" panose="02040502050405020303" pitchFamily="18" charset="0"/>
              </a:rPr>
              <a:t> </a:t>
            </a:r>
            <a:r>
              <a:rPr lang="en-GB" altLang="de-DE" sz="2400" dirty="0">
                <a:solidFill>
                  <a:srgbClr val="002060"/>
                </a:solidFill>
                <a:latin typeface="Georgia" panose="02040502050405020303" pitchFamily="18" charset="0"/>
              </a:rPr>
              <a:t>(as in "this might indicate that..."). They are frequently used as ways of out of making a clear statement.</a:t>
            </a:r>
            <a:endParaRPr lang="de-DE" altLang="de-DE" sz="2400" dirty="0">
              <a:solidFill>
                <a:srgbClr val="002060"/>
              </a:solidFill>
              <a:latin typeface="Georgia" panose="02040502050405020303" pitchFamily="18" charset="0"/>
            </a:endParaRPr>
          </a:p>
        </p:txBody>
      </p:sp>
      <p:sp>
        <p:nvSpPr>
          <p:cNvPr id="4" name="Rectangle 2"/>
          <p:cNvSpPr txBox="1">
            <a:spLocks noChangeArrowheads="1"/>
          </p:cNvSpPr>
          <p:nvPr/>
        </p:nvSpPr>
        <p:spPr>
          <a:xfrm>
            <a:off x="420147" y="86929"/>
            <a:ext cx="7695153" cy="75607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a:lstStyle>
          <a:p>
            <a:r>
              <a:rPr lang="en-US" altLang="en-US" sz="3600" dirty="0">
                <a:solidFill>
                  <a:srgbClr val="002060"/>
                </a:solidFill>
                <a:latin typeface="Georgia" panose="02040502050405020303" pitchFamily="18" charset="0"/>
              </a:rPr>
              <a:t>Some important Language points:</a:t>
            </a:r>
          </a:p>
        </p:txBody>
      </p:sp>
    </p:spTree>
    <p:extLst>
      <p:ext uri="{BB962C8B-B14F-4D97-AF65-F5344CB8AC3E}">
        <p14:creationId xmlns:p14="http://schemas.microsoft.com/office/powerpoint/2010/main" val="3194881174"/>
      </p:ext>
    </p:extLst>
  </p:cSld>
  <p:clrMapOvr>
    <a:masterClrMapping/>
  </p:clrMapOvr>
</p:sld>
</file>

<file path=ppt/theme/theme1.xml><?xml version="1.0" encoding="utf-8"?>
<a:theme xmlns:a="http://schemas.openxmlformats.org/drawingml/2006/main" name="UWA_IJ">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58437</TotalTime>
  <Words>3993</Words>
  <Application>Microsoft Office PowerPoint</Application>
  <PresentationFormat>Custom</PresentationFormat>
  <Paragraphs>319</Paragraphs>
  <Slides>53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Calibri Light</vt:lpstr>
      <vt:lpstr>Georgia</vt:lpstr>
      <vt:lpstr>Times New Roman</vt:lpstr>
      <vt:lpstr>UWA</vt:lpstr>
      <vt:lpstr>Wingdings</vt:lpstr>
      <vt:lpstr>UWA_IJ</vt:lpstr>
      <vt:lpstr>1_Custom Design</vt:lpstr>
      <vt:lpstr>Improving your scientific writing skills</vt:lpstr>
      <vt:lpstr>PowerPoint Presentation</vt:lpstr>
      <vt:lpstr>PowerPoint Presentation</vt:lpstr>
      <vt:lpstr>PowerPoint Presentation</vt:lpstr>
      <vt:lpstr>Origins of Scientific Writing</vt:lpstr>
      <vt:lpstr>PowerPoint Presentation</vt:lpstr>
      <vt:lpstr>Some important Language points:</vt:lpstr>
      <vt:lpstr>PowerPoint Presentation</vt:lpstr>
      <vt:lpstr>PowerPoint Presentation</vt:lpstr>
      <vt:lpstr>PowerPoint Presentation</vt:lpstr>
      <vt:lpstr>PowerPoint Presentation</vt:lpstr>
      <vt:lpstr>PowerPoint Presentation</vt:lpstr>
      <vt:lpstr>IMRAD Story (Introduction, Methods, Results and Discussion)</vt:lpstr>
      <vt:lpstr> IMRAD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the Discussion</vt:lpstr>
      <vt:lpstr>Components of the discussion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ivica</dc:creator>
  <cp:lastModifiedBy>Charitha Pattiaratchi</cp:lastModifiedBy>
  <cp:revision>373</cp:revision>
  <dcterms:modified xsi:type="dcterms:W3CDTF">2025-11-03T15:14:49Z</dcterms:modified>
</cp:coreProperties>
</file>