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47"/>
  </p:notesMasterIdLst>
  <p:sldIdLst>
    <p:sldId id="299" r:id="rId2"/>
    <p:sldId id="311" r:id="rId3"/>
    <p:sldId id="313" r:id="rId4"/>
    <p:sldId id="314" r:id="rId5"/>
    <p:sldId id="317" r:id="rId6"/>
    <p:sldId id="315" r:id="rId7"/>
    <p:sldId id="316" r:id="rId8"/>
    <p:sldId id="280" r:id="rId9"/>
    <p:sldId id="285" r:id="rId10"/>
    <p:sldId id="287" r:id="rId11"/>
    <p:sldId id="290" r:id="rId12"/>
    <p:sldId id="318" r:id="rId13"/>
    <p:sldId id="319" r:id="rId14"/>
    <p:sldId id="400" r:id="rId15"/>
    <p:sldId id="320" r:id="rId16"/>
    <p:sldId id="312" r:id="rId17"/>
    <p:sldId id="276" r:id="rId18"/>
    <p:sldId id="398" r:id="rId19"/>
    <p:sldId id="277" r:id="rId20"/>
    <p:sldId id="399" r:id="rId21"/>
    <p:sldId id="402" r:id="rId22"/>
    <p:sldId id="321" r:id="rId23"/>
    <p:sldId id="383" r:id="rId24"/>
    <p:sldId id="384" r:id="rId25"/>
    <p:sldId id="385" r:id="rId26"/>
    <p:sldId id="386" r:id="rId27"/>
    <p:sldId id="387" r:id="rId28"/>
    <p:sldId id="388" r:id="rId29"/>
    <p:sldId id="389" r:id="rId30"/>
    <p:sldId id="390" r:id="rId31"/>
    <p:sldId id="403" r:id="rId32"/>
    <p:sldId id="391" r:id="rId33"/>
    <p:sldId id="278" r:id="rId34"/>
    <p:sldId id="289" r:id="rId35"/>
    <p:sldId id="286" r:id="rId36"/>
    <p:sldId id="395" r:id="rId37"/>
    <p:sldId id="392" r:id="rId38"/>
    <p:sldId id="393" r:id="rId39"/>
    <p:sldId id="394" r:id="rId40"/>
    <p:sldId id="404" r:id="rId41"/>
    <p:sldId id="406" r:id="rId42"/>
    <p:sldId id="405" r:id="rId43"/>
    <p:sldId id="396" r:id="rId44"/>
    <p:sldId id="397" r:id="rId45"/>
    <p:sldId id="401"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eeman, Rebecca" initials="FR" lastIdx="1" clrIdx="0">
    <p:extLst>
      <p:ext uri="{19B8F6BF-5375-455C-9EA6-DF929625EA0E}">
        <p15:presenceInfo xmlns:p15="http://schemas.microsoft.com/office/powerpoint/2012/main" userId="S-1-5-21-436374069-1454471165-682003330-27580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108" autoAdjust="0"/>
  </p:normalViewPr>
  <p:slideViewPr>
    <p:cSldViewPr>
      <p:cViewPr varScale="1">
        <p:scale>
          <a:sx n="112" d="100"/>
          <a:sy n="112" d="100"/>
        </p:scale>
        <p:origin x="1506" y="108"/>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750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2-21T22:32:18.697"/>
    </inkml:context>
    <inkml:brush xml:id="br0">
      <inkml:brushProperty name="width" value="0.025" units="cm"/>
      <inkml:brushProperty name="height" value="0.025" units="cm"/>
    </inkml:brush>
  </inkml:definitions>
  <inkml:trace contextRef="#ctx0" brushRef="#br0">751 251 2560,'-47'0'1056,"47"0"-576,-12 0-704,12 0 160,0 0-576,0-12-128,-12 12-128,0-13 64</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79D56B-AE0E-4468-8967-4922BC3D30B1}" type="datetimeFigureOut">
              <a:rPr lang="en-US" smtClean="0"/>
              <a:t>6/1/2021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F9BFE3-249C-4256-A1A0-348979CBD1CC}" type="slidenum">
              <a:rPr lang="en-US" smtClean="0"/>
              <a:t>‹#›</a:t>
            </a:fld>
            <a:endParaRPr lang="en-US"/>
          </a:p>
        </p:txBody>
      </p:sp>
    </p:spTree>
    <p:extLst>
      <p:ext uri="{BB962C8B-B14F-4D97-AF65-F5344CB8AC3E}">
        <p14:creationId xmlns:p14="http://schemas.microsoft.com/office/powerpoint/2010/main" val="18147516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look at this image of a lovely coral reef, we can see that it is a complex ecosystem of not just the coral animals themselves (and yes, corals are animals), but also many organisms that attach to the coral reef and the fish swimming around the reef. What kind of animals are these? What are the relationships between them? Also, all animals need to eat. Where are they getting their food? We’ll try to answer these questions today as we explore the basics of marine ecology.</a:t>
            </a:r>
          </a:p>
        </p:txBody>
      </p:sp>
      <p:sp>
        <p:nvSpPr>
          <p:cNvPr id="4" name="Slide Number Placeholder 3"/>
          <p:cNvSpPr>
            <a:spLocks noGrp="1"/>
          </p:cNvSpPr>
          <p:nvPr>
            <p:ph type="sldNum" sz="quarter" idx="10"/>
          </p:nvPr>
        </p:nvSpPr>
        <p:spPr/>
        <p:txBody>
          <a:bodyPr/>
          <a:lstStyle/>
          <a:p>
            <a:fld id="{9CF9BFE3-249C-4256-A1A0-348979CBD1CC}" type="slidenum">
              <a:rPr lang="en-US" smtClean="0"/>
              <a:t>1</a:t>
            </a:fld>
            <a:endParaRPr lang="en-US"/>
          </a:p>
        </p:txBody>
      </p:sp>
    </p:spTree>
    <p:extLst>
      <p:ext uri="{BB962C8B-B14F-4D97-AF65-F5344CB8AC3E}">
        <p14:creationId xmlns:p14="http://schemas.microsoft.com/office/powerpoint/2010/main" val="37016190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animals that CAN swim against the current are members of the nekton. While much more visible, this group of organisms is much less abundant in the ocean that the usually much smaller plankton.</a:t>
            </a:r>
          </a:p>
        </p:txBody>
      </p:sp>
      <p:sp>
        <p:nvSpPr>
          <p:cNvPr id="4" name="Slide Number Placeholder 3"/>
          <p:cNvSpPr>
            <a:spLocks noGrp="1"/>
          </p:cNvSpPr>
          <p:nvPr>
            <p:ph type="sldNum" sz="quarter" idx="5"/>
          </p:nvPr>
        </p:nvSpPr>
        <p:spPr/>
        <p:txBody>
          <a:bodyPr/>
          <a:lstStyle/>
          <a:p>
            <a:fld id="{9CF9BFE3-249C-4256-A1A0-348979CBD1CC}" type="slidenum">
              <a:rPr lang="en-US" smtClean="0"/>
              <a:t>10</a:t>
            </a:fld>
            <a:endParaRPr lang="en-US"/>
          </a:p>
        </p:txBody>
      </p:sp>
    </p:spTree>
    <p:extLst>
      <p:ext uri="{BB962C8B-B14F-4D97-AF65-F5344CB8AC3E}">
        <p14:creationId xmlns:p14="http://schemas.microsoft.com/office/powerpoint/2010/main" val="25467789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Animals that live on the seafloor are called the benthos. Some of them just sit on the seafloor, but other attach to the seafloor like these mussels that were photographed near a mid-ocean ridge. And some dig into the seafloor instead, like clams, a close relative to these mussels. All of these are ways to be members of the benthos.</a:t>
            </a:r>
          </a:p>
        </p:txBody>
      </p:sp>
      <p:sp>
        <p:nvSpPr>
          <p:cNvPr id="4" name="Slide Number Placeholder 3"/>
          <p:cNvSpPr>
            <a:spLocks noGrp="1"/>
          </p:cNvSpPr>
          <p:nvPr>
            <p:ph type="sldNum" sz="quarter" idx="5"/>
          </p:nvPr>
        </p:nvSpPr>
        <p:spPr/>
        <p:txBody>
          <a:bodyPr/>
          <a:lstStyle/>
          <a:p>
            <a:fld id="{9CF9BFE3-249C-4256-A1A0-348979CBD1CC}" type="slidenum">
              <a:rPr lang="en-US" smtClean="0"/>
              <a:t>11</a:t>
            </a:fld>
            <a:endParaRPr lang="en-US"/>
          </a:p>
        </p:txBody>
      </p:sp>
    </p:spTree>
    <p:extLst>
      <p:ext uri="{BB962C8B-B14F-4D97-AF65-F5344CB8AC3E}">
        <p14:creationId xmlns:p14="http://schemas.microsoft.com/office/powerpoint/2010/main" val="32794501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also make a distinction between the organisms that are living in what we call the water column, meaning the water between the sea surface and the seafloor, and those that spend all or most of their lives on the seafloor itself. The former are pelagic and the latter are benthic.</a:t>
            </a:r>
          </a:p>
        </p:txBody>
      </p:sp>
      <p:sp>
        <p:nvSpPr>
          <p:cNvPr id="4" name="Slide Number Placeholder 3"/>
          <p:cNvSpPr>
            <a:spLocks noGrp="1"/>
          </p:cNvSpPr>
          <p:nvPr>
            <p:ph type="sldNum" sz="quarter" idx="5"/>
          </p:nvPr>
        </p:nvSpPr>
        <p:spPr/>
        <p:txBody>
          <a:bodyPr/>
          <a:lstStyle/>
          <a:p>
            <a:fld id="{9CF9BFE3-249C-4256-A1A0-348979CBD1CC}" type="slidenum">
              <a:rPr lang="en-US" smtClean="0"/>
              <a:t>12</a:t>
            </a:fld>
            <a:endParaRPr lang="en-US"/>
          </a:p>
        </p:txBody>
      </p:sp>
    </p:spTree>
    <p:extLst>
      <p:ext uri="{BB962C8B-B14F-4D97-AF65-F5344CB8AC3E}">
        <p14:creationId xmlns:p14="http://schemas.microsoft.com/office/powerpoint/2010/main" val="35427144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question to think about. Pause the video if you want to think for a bit. (Pause.) The only difference here is that benthos is a noun that refers to a group of marine organisms that spend their lives on the seafloor, and “benthic” is an adjective that we can use to describe them.</a:t>
            </a:r>
          </a:p>
        </p:txBody>
      </p:sp>
      <p:sp>
        <p:nvSpPr>
          <p:cNvPr id="4" name="Slide Number Placeholder 3"/>
          <p:cNvSpPr>
            <a:spLocks noGrp="1"/>
          </p:cNvSpPr>
          <p:nvPr>
            <p:ph type="sldNum" sz="quarter" idx="5"/>
          </p:nvPr>
        </p:nvSpPr>
        <p:spPr/>
        <p:txBody>
          <a:bodyPr/>
          <a:lstStyle/>
          <a:p>
            <a:fld id="{9CF9BFE3-249C-4256-A1A0-348979CBD1CC}" type="slidenum">
              <a:rPr lang="en-US" smtClean="0"/>
              <a:t>13</a:t>
            </a:fld>
            <a:endParaRPr lang="en-US"/>
          </a:p>
        </p:txBody>
      </p:sp>
    </p:spTree>
    <p:extLst>
      <p:ext uri="{BB962C8B-B14F-4D97-AF65-F5344CB8AC3E}">
        <p14:creationId xmlns:p14="http://schemas.microsoft.com/office/powerpoint/2010/main" val="4565382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another question to think about. Pause the video if you want to think for a bit. (Pause.) When we use the adjective pelagic we are referring to organisms that spend their lives in the water between the sea surface and the seafloor, so that includes both the plankton AND the nekton.</a:t>
            </a:r>
          </a:p>
        </p:txBody>
      </p:sp>
      <p:sp>
        <p:nvSpPr>
          <p:cNvPr id="4" name="Slide Number Placeholder 3"/>
          <p:cNvSpPr>
            <a:spLocks noGrp="1"/>
          </p:cNvSpPr>
          <p:nvPr>
            <p:ph type="sldNum" sz="quarter" idx="5"/>
          </p:nvPr>
        </p:nvSpPr>
        <p:spPr/>
        <p:txBody>
          <a:bodyPr/>
          <a:lstStyle/>
          <a:p>
            <a:fld id="{9CF9BFE3-249C-4256-A1A0-348979CBD1CC}" type="slidenum">
              <a:rPr lang="en-US" smtClean="0"/>
              <a:t>14</a:t>
            </a:fld>
            <a:endParaRPr lang="en-US"/>
          </a:p>
        </p:txBody>
      </p:sp>
    </p:spTree>
    <p:extLst>
      <p:ext uri="{BB962C8B-B14F-4D97-AF65-F5344CB8AC3E}">
        <p14:creationId xmlns:p14="http://schemas.microsoft.com/office/powerpoint/2010/main" val="8545426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make sure you understand these three terms before we move on. Examine the marine organisms shown in the pictures and match up the terms to the pictures. Pause the video while you complete this task. (Pause.) Picture 1 is of a shark. The shark is a strong swimmer that spends its time in the water column, so it is a member of the nekton (B). Photo 2 shows us a conch, a type of marine snail. It crawls around on the seafloor looking for other snails to eat, so is a member of the benthos (C). And figure 3 shows us a jellyfish, which floats with the currents, so is a member of the plankton (A).</a:t>
            </a:r>
          </a:p>
        </p:txBody>
      </p:sp>
      <p:sp>
        <p:nvSpPr>
          <p:cNvPr id="4" name="Slide Number Placeholder 3"/>
          <p:cNvSpPr>
            <a:spLocks noGrp="1"/>
          </p:cNvSpPr>
          <p:nvPr>
            <p:ph type="sldNum" sz="quarter" idx="5"/>
          </p:nvPr>
        </p:nvSpPr>
        <p:spPr/>
        <p:txBody>
          <a:bodyPr/>
          <a:lstStyle/>
          <a:p>
            <a:fld id="{9CF9BFE3-249C-4256-A1A0-348979CBD1CC}" type="slidenum">
              <a:rPr lang="en-US" smtClean="0"/>
              <a:t>15</a:t>
            </a:fld>
            <a:endParaRPr lang="en-US"/>
          </a:p>
        </p:txBody>
      </p:sp>
    </p:spTree>
    <p:extLst>
      <p:ext uri="{BB962C8B-B14F-4D97-AF65-F5344CB8AC3E}">
        <p14:creationId xmlns:p14="http://schemas.microsoft.com/office/powerpoint/2010/main" val="18036415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let’s think about how organisms feed in the ocean. We call these trophic strategies. The root word of trophic means “nourishment” or “food”.</a:t>
            </a:r>
          </a:p>
        </p:txBody>
      </p:sp>
      <p:sp>
        <p:nvSpPr>
          <p:cNvPr id="4" name="Slide Number Placeholder 3"/>
          <p:cNvSpPr>
            <a:spLocks noGrp="1"/>
          </p:cNvSpPr>
          <p:nvPr>
            <p:ph type="sldNum" sz="quarter" idx="5"/>
          </p:nvPr>
        </p:nvSpPr>
        <p:spPr/>
        <p:txBody>
          <a:bodyPr/>
          <a:lstStyle/>
          <a:p>
            <a:fld id="{9CF9BFE3-249C-4256-A1A0-348979CBD1CC}" type="slidenum">
              <a:rPr lang="en-US" smtClean="0"/>
              <a:t>16</a:t>
            </a:fld>
            <a:endParaRPr lang="en-US"/>
          </a:p>
        </p:txBody>
      </p:sp>
    </p:spTree>
    <p:extLst>
      <p:ext uri="{BB962C8B-B14F-4D97-AF65-F5344CB8AC3E}">
        <p14:creationId xmlns:p14="http://schemas.microsoft.com/office/powerpoint/2010/main" val="16121426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mentioned earlier, most people would only name plants and animals if asked to describe different types of life. Let’s think about the difference between the two. Plants use energy from the sun to combine carbon dioxide and water to make a sugar molecule, organic carbon. They can do this because they have a pigment in their cells called chlorophyll. They also need certain elements that we call inorganic nutrients. We’ll talk about them in a later lesson. We call organisms like plants that make their own food autotrophs, meaning “self feeding”. But as we previously discussed, most autotrophs in the ocean are not plants. Animals on the other hand use oxygen, a byproduct of photosynthesis, to break the organic carbon molecule apart. They use the energy released, and carbon dioxide and water are also eventually released. To a certain extent that’s what is happening when you exhale. We call organisms like animals heterotrophs, meaning “other feeding”.</a:t>
            </a:r>
          </a:p>
        </p:txBody>
      </p:sp>
      <p:sp>
        <p:nvSpPr>
          <p:cNvPr id="4" name="Slide Number Placeholder 3"/>
          <p:cNvSpPr>
            <a:spLocks noGrp="1"/>
          </p:cNvSpPr>
          <p:nvPr>
            <p:ph type="sldNum" sz="quarter" idx="5"/>
          </p:nvPr>
        </p:nvSpPr>
        <p:spPr/>
        <p:txBody>
          <a:bodyPr/>
          <a:lstStyle/>
          <a:p>
            <a:fld id="{9CF9BFE3-249C-4256-A1A0-348979CBD1CC}" type="slidenum">
              <a:rPr lang="en-US" smtClean="0"/>
              <a:t>17</a:t>
            </a:fld>
            <a:endParaRPr lang="en-US"/>
          </a:p>
        </p:txBody>
      </p:sp>
    </p:spTree>
    <p:extLst>
      <p:ext uri="{BB962C8B-B14F-4D97-AF65-F5344CB8AC3E}">
        <p14:creationId xmlns:p14="http://schemas.microsoft.com/office/powerpoint/2010/main" val="14535802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Autotrophs are responsible for what we call “primary productivity”. This </a:t>
            </a:r>
            <a:r>
              <a:rPr lang="en-US" dirty="0" err="1"/>
              <a:t>cocncept</a:t>
            </a:r>
            <a:r>
              <a:rPr lang="en-US" dirty="0"/>
              <a:t> is probably easier to visualize if we think about what happens on land. Ultimately our food, which provides us with energy, comes from plants. This corn might be turned into tortilla chips, or it might be fed to a cow, which might end up being your lunch time hamburger. The same system of energy being distributed from the primary producers into the rest of the ecosystem happens in the ocean as well, even though it more likely to be single-celled organisms that are producing the energy rather than corn plants.</a:t>
            </a:r>
          </a:p>
        </p:txBody>
      </p:sp>
      <p:sp>
        <p:nvSpPr>
          <p:cNvPr id="4" name="Slide Number Placeholder 3"/>
          <p:cNvSpPr>
            <a:spLocks noGrp="1"/>
          </p:cNvSpPr>
          <p:nvPr>
            <p:ph type="sldNum" sz="quarter" idx="5"/>
          </p:nvPr>
        </p:nvSpPr>
        <p:spPr/>
        <p:txBody>
          <a:bodyPr/>
          <a:lstStyle/>
          <a:p>
            <a:fld id="{9CF9BFE3-249C-4256-A1A0-348979CBD1CC}" type="slidenum">
              <a:rPr lang="en-US" smtClean="0"/>
              <a:t>18</a:t>
            </a:fld>
            <a:endParaRPr lang="en-US"/>
          </a:p>
        </p:txBody>
      </p:sp>
    </p:spTree>
    <p:extLst>
      <p:ext uri="{BB962C8B-B14F-4D97-AF65-F5344CB8AC3E}">
        <p14:creationId xmlns:p14="http://schemas.microsoft.com/office/powerpoint/2010/main" val="22858337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majority of the primary producers that live in the ocean are single-celled organisms like the ones seen under the microscope here. Despite being very tiny, in some circumstances they are so abundant that they color the water green and can be seen from space, as see in the satellite image to the right. </a:t>
            </a:r>
            <a:r>
              <a:rPr lang="en-US" dirty="0" err="1"/>
              <a:t>Photosynthesizers</a:t>
            </a:r>
            <a:r>
              <a:rPr lang="en-US" dirty="0"/>
              <a:t> are photoautotrophs, meaning that they require energy from the Sun to be autotrophs.</a:t>
            </a:r>
          </a:p>
        </p:txBody>
      </p:sp>
      <p:sp>
        <p:nvSpPr>
          <p:cNvPr id="4" name="Slide Number Placeholder 3"/>
          <p:cNvSpPr>
            <a:spLocks noGrp="1"/>
          </p:cNvSpPr>
          <p:nvPr>
            <p:ph type="sldNum" sz="quarter" idx="5"/>
          </p:nvPr>
        </p:nvSpPr>
        <p:spPr/>
        <p:txBody>
          <a:bodyPr/>
          <a:lstStyle/>
          <a:p>
            <a:fld id="{9CF9BFE3-249C-4256-A1A0-348979CBD1CC}" type="slidenum">
              <a:rPr lang="en-US" smtClean="0"/>
              <a:t>19</a:t>
            </a:fld>
            <a:endParaRPr lang="en-US"/>
          </a:p>
        </p:txBody>
      </p:sp>
    </p:spTree>
    <p:extLst>
      <p:ext uri="{BB962C8B-B14F-4D97-AF65-F5344CB8AC3E}">
        <p14:creationId xmlns:p14="http://schemas.microsoft.com/office/powerpoint/2010/main" val="3766660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begin, here are some learning outcomes for today’s lesson. After you work through the material and practice in class, come back and review to see if you have accomplished these goals. You should be able to not only define some new terms, but also apply them to specific organisms and also identify the relationships between organisms in a marine ecosystem.</a:t>
            </a:r>
          </a:p>
        </p:txBody>
      </p:sp>
      <p:sp>
        <p:nvSpPr>
          <p:cNvPr id="4" name="Slide Number Placeholder 3"/>
          <p:cNvSpPr>
            <a:spLocks noGrp="1"/>
          </p:cNvSpPr>
          <p:nvPr>
            <p:ph type="sldNum" sz="quarter" idx="10"/>
          </p:nvPr>
        </p:nvSpPr>
        <p:spPr/>
        <p:txBody>
          <a:bodyPr/>
          <a:lstStyle/>
          <a:p>
            <a:fld id="{9CF9BFE3-249C-4256-A1A0-348979CBD1CC}" type="slidenum">
              <a:rPr lang="en-US" smtClean="0"/>
              <a:t>2</a:t>
            </a:fld>
            <a:endParaRPr lang="en-US"/>
          </a:p>
        </p:txBody>
      </p:sp>
    </p:spTree>
    <p:extLst>
      <p:ext uri="{BB962C8B-B14F-4D97-AF65-F5344CB8AC3E}">
        <p14:creationId xmlns:p14="http://schemas.microsoft.com/office/powerpoint/2010/main" val="24416703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knowing what we know about photosynthesis, what is the major limitation of </a:t>
            </a:r>
            <a:r>
              <a:rPr lang="en-US" dirty="0" err="1"/>
              <a:t>photoautotrophy</a:t>
            </a:r>
            <a:r>
              <a:rPr lang="en-US" dirty="0"/>
              <a:t> in the ocean environment? (Pause) Several limitations exist, including the need for inorganic nutrients. But the major limitation is the need for sunlight. Photoautotrophs can’t photosynthesize without it! Yet most the ocean is deep and dark, with no available sunlight.</a:t>
            </a:r>
          </a:p>
        </p:txBody>
      </p:sp>
      <p:sp>
        <p:nvSpPr>
          <p:cNvPr id="4" name="Slide Number Placeholder 3"/>
          <p:cNvSpPr>
            <a:spLocks noGrp="1"/>
          </p:cNvSpPr>
          <p:nvPr>
            <p:ph type="sldNum" sz="quarter" idx="5"/>
          </p:nvPr>
        </p:nvSpPr>
        <p:spPr/>
        <p:txBody>
          <a:bodyPr/>
          <a:lstStyle/>
          <a:p>
            <a:fld id="{9CF9BFE3-249C-4256-A1A0-348979CBD1CC}" type="slidenum">
              <a:rPr lang="en-US" smtClean="0"/>
              <a:t>20</a:t>
            </a:fld>
            <a:endParaRPr lang="en-US"/>
          </a:p>
        </p:txBody>
      </p:sp>
    </p:spTree>
    <p:extLst>
      <p:ext uri="{BB962C8B-B14F-4D97-AF65-F5344CB8AC3E}">
        <p14:creationId xmlns:p14="http://schemas.microsoft.com/office/powerpoint/2010/main" val="2287165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ocean, photosynthesis is only possible where sunlight is available because energy from the sun is needed to break the strong bonds of the water molecule. In clear ocean water this is usually at 200 meters and above. Below 200 meters there is a zone where there might be enough light for the animals to barely see each other, but it’s not enough for photosynthesis, and once you get below 1000 meters, no sunlight is present at all.  If the ocean water is muddy, then the bottom boundary of the photic zone will be even closer to the sea’s surface.</a:t>
            </a:r>
          </a:p>
        </p:txBody>
      </p:sp>
      <p:sp>
        <p:nvSpPr>
          <p:cNvPr id="4" name="Slide Number Placeholder 3"/>
          <p:cNvSpPr>
            <a:spLocks noGrp="1"/>
          </p:cNvSpPr>
          <p:nvPr>
            <p:ph type="sldNum" sz="quarter" idx="5"/>
          </p:nvPr>
        </p:nvSpPr>
        <p:spPr/>
        <p:txBody>
          <a:bodyPr/>
          <a:lstStyle/>
          <a:p>
            <a:fld id="{9CF9BFE3-249C-4256-A1A0-348979CBD1CC}" type="slidenum">
              <a:rPr lang="en-US" smtClean="0"/>
              <a:t>21</a:t>
            </a:fld>
            <a:endParaRPr lang="en-US"/>
          </a:p>
        </p:txBody>
      </p:sp>
    </p:spTree>
    <p:extLst>
      <p:ext uri="{BB962C8B-B14F-4D97-AF65-F5344CB8AC3E}">
        <p14:creationId xmlns:p14="http://schemas.microsoft.com/office/powerpoint/2010/main" val="27010677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there’s another possibility for being an autotroph, one that you’ve probably never heard of, and one that scientists have known about for only about 50 years. This is chemoautotrophy. This process uses hydrogen sulfide in place of water. This molecule is easier to break down, so energy from the sunlight is not needed, just a steady supply of hydrogen sulfide molecules. This is a process that can happen deep within the ocean!</a:t>
            </a:r>
          </a:p>
        </p:txBody>
      </p:sp>
      <p:sp>
        <p:nvSpPr>
          <p:cNvPr id="4" name="Slide Number Placeholder 3"/>
          <p:cNvSpPr>
            <a:spLocks noGrp="1"/>
          </p:cNvSpPr>
          <p:nvPr>
            <p:ph type="sldNum" sz="quarter" idx="5"/>
          </p:nvPr>
        </p:nvSpPr>
        <p:spPr/>
        <p:txBody>
          <a:bodyPr/>
          <a:lstStyle/>
          <a:p>
            <a:fld id="{9CF9BFE3-249C-4256-A1A0-348979CBD1CC}" type="slidenum">
              <a:rPr lang="en-US" smtClean="0"/>
              <a:t>22</a:t>
            </a:fld>
            <a:endParaRPr lang="en-US"/>
          </a:p>
        </p:txBody>
      </p:sp>
    </p:spTree>
    <p:extLst>
      <p:ext uri="{BB962C8B-B14F-4D97-AF65-F5344CB8AC3E}">
        <p14:creationId xmlns:p14="http://schemas.microsoft.com/office/powerpoint/2010/main" val="6866616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might remember that mid-ocean ridges are divergent plate boundaries where volcanic activity happens regularly. Even when volcanic activity is not happening, the rocks there are very hot, and we get a lot of hydrogen sulfide released. It is used by chemosynthetic organisms (chemoautotrophs) to support an entire community of organism based on this primary productivity. In the picture we see something called a “smoker”, which is releasing hydrogen sulfide along with other compounds and materials.</a:t>
            </a:r>
          </a:p>
        </p:txBody>
      </p:sp>
      <p:sp>
        <p:nvSpPr>
          <p:cNvPr id="4" name="Slide Number Placeholder 3"/>
          <p:cNvSpPr>
            <a:spLocks noGrp="1"/>
          </p:cNvSpPr>
          <p:nvPr>
            <p:ph type="sldNum" sz="quarter" idx="5"/>
          </p:nvPr>
        </p:nvSpPr>
        <p:spPr/>
        <p:txBody>
          <a:bodyPr/>
          <a:lstStyle/>
          <a:p>
            <a:fld id="{9CF9BFE3-249C-4256-A1A0-348979CBD1CC}" type="slidenum">
              <a:rPr lang="en-US" smtClean="0"/>
              <a:t>23</a:t>
            </a:fld>
            <a:endParaRPr lang="en-US"/>
          </a:p>
        </p:txBody>
      </p:sp>
    </p:spTree>
    <p:extLst>
      <p:ext uri="{BB962C8B-B14F-4D97-AF65-F5344CB8AC3E}">
        <p14:creationId xmlns:p14="http://schemas.microsoft.com/office/powerpoint/2010/main" val="559991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“smokers” are places where really hot water is being released into the ocean. The water seeped into the mid-ocean ridge through cracks in the rocks. It got heated up and as it heated, compounds including hydrogen sulfide were dissolved into it from the surrounding rocks. Once this superhot water goes back into the ocean through the smoker, it has lots of chemicals dissolved in it. So why so the smokers “smoke”? What you are seeing is not smoke at all but tiny bits of mineral material that are forming as the water cools down quickly. Some of the dissolved compounds start to react with each other to form solids as the water quickly cools down. Depending on which minerals are forming, the “smoke” may be black or white, giving us white smokers and black smokers. Both are also referred to as hydrothermal vents.</a:t>
            </a:r>
          </a:p>
        </p:txBody>
      </p:sp>
      <p:sp>
        <p:nvSpPr>
          <p:cNvPr id="4" name="Slide Number Placeholder 3"/>
          <p:cNvSpPr>
            <a:spLocks noGrp="1"/>
          </p:cNvSpPr>
          <p:nvPr>
            <p:ph type="sldNum" sz="quarter" idx="5"/>
          </p:nvPr>
        </p:nvSpPr>
        <p:spPr/>
        <p:txBody>
          <a:bodyPr/>
          <a:lstStyle/>
          <a:p>
            <a:fld id="{9CF9BFE3-249C-4256-A1A0-348979CBD1CC}" type="slidenum">
              <a:rPr lang="en-US" smtClean="0"/>
              <a:t>24</a:t>
            </a:fld>
            <a:endParaRPr lang="en-US"/>
          </a:p>
        </p:txBody>
      </p:sp>
    </p:spTree>
    <p:extLst>
      <p:ext uri="{BB962C8B-B14F-4D97-AF65-F5344CB8AC3E}">
        <p14:creationId xmlns:p14="http://schemas.microsoft.com/office/powerpoint/2010/main" val="40010285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Instead of plants in the communities around mid-ocean ridge hydrothermal vents we find microbial mats. As you can see in the picture, the heterotrophs are busy feeding on it!</a:t>
            </a:r>
          </a:p>
        </p:txBody>
      </p:sp>
      <p:sp>
        <p:nvSpPr>
          <p:cNvPr id="4" name="Slide Number Placeholder 3"/>
          <p:cNvSpPr>
            <a:spLocks noGrp="1"/>
          </p:cNvSpPr>
          <p:nvPr>
            <p:ph type="sldNum" sz="quarter" idx="5"/>
          </p:nvPr>
        </p:nvSpPr>
        <p:spPr/>
        <p:txBody>
          <a:bodyPr/>
          <a:lstStyle/>
          <a:p>
            <a:fld id="{9CF9BFE3-249C-4256-A1A0-348979CBD1CC}" type="slidenum">
              <a:rPr lang="en-US" smtClean="0"/>
              <a:t>25</a:t>
            </a:fld>
            <a:endParaRPr lang="en-US"/>
          </a:p>
        </p:txBody>
      </p:sp>
    </p:spTree>
    <p:extLst>
      <p:ext uri="{BB962C8B-B14F-4D97-AF65-F5344CB8AC3E}">
        <p14:creationId xmlns:p14="http://schemas.microsoft.com/office/powerpoint/2010/main" val="35408792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really weird animal that we often find in chemosynthetic-supported marine communities is the tube worm. Tube worms are indeed a form of worm that surrounds themselves with hardened tube for protection. Like all animals they are heterotrophs, but they do not have a gut for digestion. Instead they have chemoautotrophs living inside their tissues. They are able to take in and transport the hydrogen sulfide to the chemoautotrophs, who then produce organic carbon, some of which provides nutrients for the tube worm. A relationship like this which represents a close relationship between two organisms is called a symbiotic one.  Once scientists discovered chemosynthesis, they were surprised to find that these communities are quite common along mid-ocean ridges. </a:t>
            </a:r>
          </a:p>
          <a:p>
            <a:endParaRPr lang="en-US" dirty="0"/>
          </a:p>
        </p:txBody>
      </p:sp>
      <p:sp>
        <p:nvSpPr>
          <p:cNvPr id="4" name="Slide Number Placeholder 3"/>
          <p:cNvSpPr>
            <a:spLocks noGrp="1"/>
          </p:cNvSpPr>
          <p:nvPr>
            <p:ph type="sldNum" sz="quarter" idx="5"/>
          </p:nvPr>
        </p:nvSpPr>
        <p:spPr/>
        <p:txBody>
          <a:bodyPr/>
          <a:lstStyle/>
          <a:p>
            <a:fld id="{9CF9BFE3-249C-4256-A1A0-348979CBD1CC}" type="slidenum">
              <a:rPr lang="en-US" smtClean="0"/>
              <a:t>26</a:t>
            </a:fld>
            <a:endParaRPr lang="en-US"/>
          </a:p>
        </p:txBody>
      </p:sp>
    </p:spTree>
    <p:extLst>
      <p:ext uri="{BB962C8B-B14F-4D97-AF65-F5344CB8AC3E}">
        <p14:creationId xmlns:p14="http://schemas.microsoft.com/office/powerpoint/2010/main" val="4201470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a few decades later, they discovered that chemosynthesis does not just happen in the hot volcanic areas of the mid-ocean ridges. This</a:t>
            </a:r>
            <a:r>
              <a:rPr lang="en-US" baseline="0" dirty="0"/>
              <a:t> type of community</a:t>
            </a:r>
            <a:r>
              <a:rPr lang="en-US" dirty="0"/>
              <a:t> can also be found in places where the gas methane is accumulating on the seafloor. In the cold deep parts of the ocean methane gas plus water form an ice-like substance. Even though it looks like ice, it’s actually like a cage of water molecules surrounding a methane molecule, which is CH</a:t>
            </a:r>
            <a:r>
              <a:rPr lang="en-US" baseline="-25000" dirty="0"/>
              <a:t>4</a:t>
            </a:r>
            <a:r>
              <a:rPr lang="en-US" dirty="0"/>
              <a:t>. In the smaller figure the green and grey molecule is the methane and the grey and red ones are the water molecules. So even though it looks like ice, it will burn as shown in the figure, because methane gas is very flammable. So where did the methane come from? Some of it is from the activity of organisms. For instance when you digest food you produce methane gas. But some of it is seeping to the surface from oil and natural gas deposits in rocks far below the surface. The methane often also has hydrogen sulfide associated with it, and both gases can be used for chemosynthesis. These areas are referred to as cold seeps. They are very cold as compared to the mid-ocean ridge hydrothermal vents.</a:t>
            </a:r>
          </a:p>
          <a:p>
            <a:endParaRPr lang="en-US" dirty="0"/>
          </a:p>
        </p:txBody>
      </p:sp>
      <p:sp>
        <p:nvSpPr>
          <p:cNvPr id="4" name="Slide Number Placeholder 3"/>
          <p:cNvSpPr>
            <a:spLocks noGrp="1"/>
          </p:cNvSpPr>
          <p:nvPr>
            <p:ph type="sldNum" sz="quarter" idx="5"/>
          </p:nvPr>
        </p:nvSpPr>
        <p:spPr/>
        <p:txBody>
          <a:bodyPr/>
          <a:lstStyle/>
          <a:p>
            <a:fld id="{9CF9BFE3-249C-4256-A1A0-348979CBD1CC}" type="slidenum">
              <a:rPr lang="en-US" smtClean="0"/>
              <a:t>27</a:t>
            </a:fld>
            <a:endParaRPr lang="en-US"/>
          </a:p>
        </p:txBody>
      </p:sp>
    </p:spTree>
    <p:extLst>
      <p:ext uri="{BB962C8B-B14F-4D97-AF65-F5344CB8AC3E}">
        <p14:creationId xmlns:p14="http://schemas.microsoft.com/office/powerpoint/2010/main" val="288428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cold seeps are especially common in areas where the oil and natural gas trapped in rocks beneath the surface migrate upwards along natural fractures in the rocks called faults. Where these faults intersect the seafloor, the constantly escaping gases provide the chemicals needed for chemosynthesis.</a:t>
            </a:r>
          </a:p>
        </p:txBody>
      </p:sp>
      <p:sp>
        <p:nvSpPr>
          <p:cNvPr id="4" name="Slide Number Placeholder 3"/>
          <p:cNvSpPr>
            <a:spLocks noGrp="1"/>
          </p:cNvSpPr>
          <p:nvPr>
            <p:ph type="sldNum" sz="quarter" idx="5"/>
          </p:nvPr>
        </p:nvSpPr>
        <p:spPr/>
        <p:txBody>
          <a:bodyPr/>
          <a:lstStyle/>
          <a:p>
            <a:fld id="{9CF9BFE3-249C-4256-A1A0-348979CBD1CC}" type="slidenum">
              <a:rPr lang="en-US" smtClean="0"/>
              <a:t>28</a:t>
            </a:fld>
            <a:endParaRPr lang="en-US"/>
          </a:p>
        </p:txBody>
      </p:sp>
    </p:spTree>
    <p:extLst>
      <p:ext uri="{BB962C8B-B14F-4D97-AF65-F5344CB8AC3E}">
        <p14:creationId xmlns:p14="http://schemas.microsoft.com/office/powerpoint/2010/main" val="9747069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the hydrothermal vent communities, sometimes these cold seep communities look like something from outer space! Here we see a ice-like blob of gas hydrate. Microbial mats are using the gas trapped within the ice for chemosynthesis, and these pink “ice worms” are feeding on the microbial mats. These “ice worms” live only in chemosynthetic communities, despite being heterotrophs.</a:t>
            </a:r>
          </a:p>
        </p:txBody>
      </p:sp>
      <p:sp>
        <p:nvSpPr>
          <p:cNvPr id="4" name="Slide Number Placeholder 3"/>
          <p:cNvSpPr>
            <a:spLocks noGrp="1"/>
          </p:cNvSpPr>
          <p:nvPr>
            <p:ph type="sldNum" sz="quarter" idx="5"/>
          </p:nvPr>
        </p:nvSpPr>
        <p:spPr/>
        <p:txBody>
          <a:bodyPr/>
          <a:lstStyle/>
          <a:p>
            <a:fld id="{9CF9BFE3-249C-4256-A1A0-348979CBD1CC}" type="slidenum">
              <a:rPr lang="en-US" smtClean="0"/>
              <a:t>29</a:t>
            </a:fld>
            <a:endParaRPr lang="en-US"/>
          </a:p>
        </p:txBody>
      </p:sp>
    </p:spTree>
    <p:extLst>
      <p:ext uri="{BB962C8B-B14F-4D97-AF65-F5344CB8AC3E}">
        <p14:creationId xmlns:p14="http://schemas.microsoft.com/office/powerpoint/2010/main" val="1511820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first by defining what types of organisms live in the ocean. If you asked most people to list types of life, they might list plants and animals. But in reality those are only two small categories of life, and there are many more. One of the most fundamental distinctions we can make is between life forms that are composed of only a single cell, and those that are composed of more than one. </a:t>
            </a:r>
          </a:p>
        </p:txBody>
      </p:sp>
      <p:sp>
        <p:nvSpPr>
          <p:cNvPr id="4" name="Slide Number Placeholder 3"/>
          <p:cNvSpPr>
            <a:spLocks noGrp="1"/>
          </p:cNvSpPr>
          <p:nvPr>
            <p:ph type="sldNum" sz="quarter" idx="5"/>
          </p:nvPr>
        </p:nvSpPr>
        <p:spPr/>
        <p:txBody>
          <a:bodyPr/>
          <a:lstStyle/>
          <a:p>
            <a:fld id="{9CF9BFE3-249C-4256-A1A0-348979CBD1CC}" type="slidenum">
              <a:rPr lang="en-US" smtClean="0"/>
              <a:t>3</a:t>
            </a:fld>
            <a:endParaRPr lang="en-US"/>
          </a:p>
        </p:txBody>
      </p:sp>
    </p:spTree>
    <p:extLst>
      <p:ext uri="{BB962C8B-B14F-4D97-AF65-F5344CB8AC3E}">
        <p14:creationId xmlns:p14="http://schemas.microsoft.com/office/powerpoint/2010/main" val="11518519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like at mid-ocean ridges, we also often find vast thickets of tube worms, as seen here in the Gulf of Mexico. The ice worms and tube worms only live in chemosynthetic communities, but because there is such an abundance of life here, organisms that are not confined just to chemosynthetic communities show up as well, like the shark seen swimming though the tube worms.</a:t>
            </a:r>
          </a:p>
        </p:txBody>
      </p:sp>
      <p:sp>
        <p:nvSpPr>
          <p:cNvPr id="4" name="Slide Number Placeholder 3"/>
          <p:cNvSpPr>
            <a:spLocks noGrp="1"/>
          </p:cNvSpPr>
          <p:nvPr>
            <p:ph type="sldNum" sz="quarter" idx="5"/>
          </p:nvPr>
        </p:nvSpPr>
        <p:spPr/>
        <p:txBody>
          <a:bodyPr/>
          <a:lstStyle/>
          <a:p>
            <a:fld id="{9CF9BFE3-249C-4256-A1A0-348979CBD1CC}" type="slidenum">
              <a:rPr lang="en-US" smtClean="0"/>
              <a:t>30</a:t>
            </a:fld>
            <a:endParaRPr lang="en-US"/>
          </a:p>
        </p:txBody>
      </p:sp>
    </p:spTree>
    <p:extLst>
      <p:ext uri="{BB962C8B-B14F-4D97-AF65-F5344CB8AC3E}">
        <p14:creationId xmlns:p14="http://schemas.microsoft.com/office/powerpoint/2010/main" val="10318692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return for a few minutes to the terms used earlier to describe how organisms live in the ocean. We distinguished nekton, which swim strongly, and plankton which don’t. But both</a:t>
            </a:r>
            <a:r>
              <a:rPr lang="en-US" baseline="0" dirty="0"/>
              <a:t> are considered</a:t>
            </a:r>
            <a:r>
              <a:rPr lang="en-US" dirty="0"/>
              <a:t> pelagic organisms because they live in the water column, whereas organisms that live on the seafloor are the benthos. So let’s particularly explore trophic strategies among the plankton, which are by far the most abundant organisms in the ocean.</a:t>
            </a:r>
          </a:p>
        </p:txBody>
      </p:sp>
      <p:sp>
        <p:nvSpPr>
          <p:cNvPr id="4" name="Slide Number Placeholder 3"/>
          <p:cNvSpPr>
            <a:spLocks noGrp="1"/>
          </p:cNvSpPr>
          <p:nvPr>
            <p:ph type="sldNum" sz="quarter" idx="5"/>
          </p:nvPr>
        </p:nvSpPr>
        <p:spPr/>
        <p:txBody>
          <a:bodyPr/>
          <a:lstStyle/>
          <a:p>
            <a:fld id="{9CF9BFE3-249C-4256-A1A0-348979CBD1CC}" type="slidenum">
              <a:rPr lang="en-US" smtClean="0"/>
              <a:t>31</a:t>
            </a:fld>
            <a:endParaRPr lang="en-US"/>
          </a:p>
        </p:txBody>
      </p:sp>
    </p:spTree>
    <p:extLst>
      <p:ext uri="{BB962C8B-B14F-4D97-AF65-F5344CB8AC3E}">
        <p14:creationId xmlns:p14="http://schemas.microsoft.com/office/powerpoint/2010/main" val="8537556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already talked multiple times about how most of the photosynthesis in the ocean is carried out by single-celled organisms like this diatom on the left. They are members of what we call phytoplankton. Zooplankton is the term for multi- or single-celled eukaryotes that are heterotrophic. Many of them are animals (or multi-celled eukaryotes) like this tiny marine snail. But some zooplankton are single-celled eukaryotes and therefore not classified as animals even though they ARE heterotrophic.</a:t>
            </a:r>
          </a:p>
        </p:txBody>
      </p:sp>
      <p:sp>
        <p:nvSpPr>
          <p:cNvPr id="4" name="Slide Number Placeholder 3"/>
          <p:cNvSpPr>
            <a:spLocks noGrp="1"/>
          </p:cNvSpPr>
          <p:nvPr>
            <p:ph type="sldNum" sz="quarter" idx="5"/>
          </p:nvPr>
        </p:nvSpPr>
        <p:spPr/>
        <p:txBody>
          <a:bodyPr/>
          <a:lstStyle/>
          <a:p>
            <a:fld id="{9CF9BFE3-249C-4256-A1A0-348979CBD1CC}" type="slidenum">
              <a:rPr lang="en-US" smtClean="0"/>
              <a:t>32</a:t>
            </a:fld>
            <a:endParaRPr lang="en-US"/>
          </a:p>
        </p:txBody>
      </p:sp>
    </p:spTree>
    <p:extLst>
      <p:ext uri="{BB962C8B-B14F-4D97-AF65-F5344CB8AC3E}">
        <p14:creationId xmlns:p14="http://schemas.microsoft.com/office/powerpoint/2010/main" val="10663719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Phytoplankton, like </a:t>
            </a:r>
            <a:r>
              <a:rPr lang="en-US" dirty="0" err="1"/>
              <a:t>zookplankton</a:t>
            </a:r>
            <a:r>
              <a:rPr lang="en-US" dirty="0"/>
              <a:t>, can be single-celled, like this diatom, or multi-celled like this floating algae called </a:t>
            </a:r>
            <a:r>
              <a:rPr lang="en-US" i="1" dirty="0"/>
              <a:t>Sargassum</a:t>
            </a:r>
            <a:r>
              <a:rPr lang="en-US" dirty="0"/>
              <a:t>. Unlike the zooplankton, which only includes eukaryotes, not prokaryotes, the group phytoplankton includes photosynthesizing prokaryotes, the oldest photosynthesizing group on our planet.</a:t>
            </a:r>
          </a:p>
        </p:txBody>
      </p:sp>
      <p:sp>
        <p:nvSpPr>
          <p:cNvPr id="4" name="Slide Number Placeholder 3"/>
          <p:cNvSpPr>
            <a:spLocks noGrp="1"/>
          </p:cNvSpPr>
          <p:nvPr>
            <p:ph type="sldNum" sz="quarter" idx="5"/>
          </p:nvPr>
        </p:nvSpPr>
        <p:spPr/>
        <p:txBody>
          <a:bodyPr/>
          <a:lstStyle/>
          <a:p>
            <a:fld id="{9CF9BFE3-249C-4256-A1A0-348979CBD1CC}" type="slidenum">
              <a:rPr lang="en-US" smtClean="0"/>
              <a:t>33</a:t>
            </a:fld>
            <a:endParaRPr lang="en-US"/>
          </a:p>
        </p:txBody>
      </p:sp>
    </p:spTree>
    <p:extLst>
      <p:ext uri="{BB962C8B-B14F-4D97-AF65-F5344CB8AC3E}">
        <p14:creationId xmlns:p14="http://schemas.microsoft.com/office/powerpoint/2010/main" val="24845504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while most of the zooplankton that we might think of, like jellyfish, are animals, the group includes single-celled organisms like this </a:t>
            </a:r>
            <a:r>
              <a:rPr lang="en-US" dirty="0" err="1"/>
              <a:t>foraminiferan</a:t>
            </a:r>
            <a:r>
              <a:rPr lang="en-US" dirty="0"/>
              <a:t>, which is a protozoan. Despite being  a single cell, some of them can actually prey on very small </a:t>
            </a:r>
            <a:r>
              <a:rPr lang="en-US" dirty="0" err="1"/>
              <a:t>multicelled</a:t>
            </a:r>
            <a:r>
              <a:rPr lang="en-US" dirty="0"/>
              <a:t> zooplankton, like the copepod shown here, which is a crustacean, the group that also includes shrimp and lobsters.</a:t>
            </a:r>
          </a:p>
        </p:txBody>
      </p:sp>
      <p:sp>
        <p:nvSpPr>
          <p:cNvPr id="4" name="Slide Number Placeholder 3"/>
          <p:cNvSpPr>
            <a:spLocks noGrp="1"/>
          </p:cNvSpPr>
          <p:nvPr>
            <p:ph type="sldNum" sz="quarter" idx="5"/>
          </p:nvPr>
        </p:nvSpPr>
        <p:spPr/>
        <p:txBody>
          <a:bodyPr/>
          <a:lstStyle/>
          <a:p>
            <a:fld id="{9CF9BFE3-249C-4256-A1A0-348979CBD1CC}" type="slidenum">
              <a:rPr lang="en-US" smtClean="0"/>
              <a:t>34</a:t>
            </a:fld>
            <a:endParaRPr lang="en-US"/>
          </a:p>
        </p:txBody>
      </p:sp>
    </p:spTree>
    <p:extLst>
      <p:ext uri="{BB962C8B-B14F-4D97-AF65-F5344CB8AC3E}">
        <p14:creationId xmlns:p14="http://schemas.microsoft.com/office/powerpoint/2010/main" val="41371484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specifically excluded the prokaryotes from the group we call zooplankton. So where do we put them? We refer to this group as the bacterioplankton. The bacterioplankton are easy to overlook, but they are really important parts of the marine community. As they scavenge and metabolize organic matter, they are responsible for its breakdown and the release of CO2 and inorganic nutrients back into the water. The decay of dead organic material is undertaken by the bacterioplankton in the pelagic realm.</a:t>
            </a:r>
          </a:p>
        </p:txBody>
      </p:sp>
      <p:sp>
        <p:nvSpPr>
          <p:cNvPr id="4" name="Slide Number Placeholder 3"/>
          <p:cNvSpPr>
            <a:spLocks noGrp="1"/>
          </p:cNvSpPr>
          <p:nvPr>
            <p:ph type="sldNum" sz="quarter" idx="5"/>
          </p:nvPr>
        </p:nvSpPr>
        <p:spPr/>
        <p:txBody>
          <a:bodyPr/>
          <a:lstStyle/>
          <a:p>
            <a:fld id="{9CF9BFE3-249C-4256-A1A0-348979CBD1CC}" type="slidenum">
              <a:rPr lang="en-US" smtClean="0"/>
              <a:t>35</a:t>
            </a:fld>
            <a:endParaRPr lang="en-US"/>
          </a:p>
        </p:txBody>
      </p:sp>
    </p:spTree>
    <p:extLst>
      <p:ext uri="{BB962C8B-B14F-4D97-AF65-F5344CB8AC3E}">
        <p14:creationId xmlns:p14="http://schemas.microsoft.com/office/powerpoint/2010/main" val="41960951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Alright, we have learned a bunch of terms, and while it’s important to know their definitions, it’s even more important to be able to apply them. Let’s do a few practice problems and if you have trouble, you might want to go back to review. </a:t>
            </a:r>
          </a:p>
        </p:txBody>
      </p:sp>
      <p:sp>
        <p:nvSpPr>
          <p:cNvPr id="4" name="Slide Number Placeholder 3"/>
          <p:cNvSpPr>
            <a:spLocks noGrp="1"/>
          </p:cNvSpPr>
          <p:nvPr>
            <p:ph type="sldNum" sz="quarter" idx="5"/>
          </p:nvPr>
        </p:nvSpPr>
        <p:spPr/>
        <p:txBody>
          <a:bodyPr/>
          <a:lstStyle/>
          <a:p>
            <a:fld id="{9CF9BFE3-249C-4256-A1A0-348979CBD1CC}" type="slidenum">
              <a:rPr lang="en-US" smtClean="0"/>
              <a:t>36</a:t>
            </a:fld>
            <a:endParaRPr lang="en-US"/>
          </a:p>
        </p:txBody>
      </p:sp>
    </p:spTree>
    <p:extLst>
      <p:ext uri="{BB962C8B-B14F-4D97-AF65-F5344CB8AC3E}">
        <p14:creationId xmlns:p14="http://schemas.microsoft.com/office/powerpoint/2010/main" val="21598475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lovely, but small jellyfish. Which of these two terms apply? (Pause.) The jellyfish spends its time in the water column, not on the seafloor, so it is pelagic.</a:t>
            </a:r>
          </a:p>
        </p:txBody>
      </p:sp>
      <p:sp>
        <p:nvSpPr>
          <p:cNvPr id="4" name="Slide Number Placeholder 3"/>
          <p:cNvSpPr>
            <a:spLocks noGrp="1"/>
          </p:cNvSpPr>
          <p:nvPr>
            <p:ph type="sldNum" sz="quarter" idx="5"/>
          </p:nvPr>
        </p:nvSpPr>
        <p:spPr/>
        <p:txBody>
          <a:bodyPr/>
          <a:lstStyle/>
          <a:p>
            <a:fld id="{9CF9BFE3-249C-4256-A1A0-348979CBD1CC}" type="slidenum">
              <a:rPr lang="en-US" smtClean="0"/>
              <a:t>37</a:t>
            </a:fld>
            <a:endParaRPr lang="en-US"/>
          </a:p>
        </p:txBody>
      </p:sp>
    </p:spTree>
    <p:extLst>
      <p:ext uri="{BB962C8B-B14F-4D97-AF65-F5344CB8AC3E}">
        <p14:creationId xmlns:p14="http://schemas.microsoft.com/office/powerpoint/2010/main" val="41822822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of these two terms apply? (Pause.) The jellyfish is an animal, so it is a heterotroph.</a:t>
            </a:r>
          </a:p>
        </p:txBody>
      </p:sp>
      <p:sp>
        <p:nvSpPr>
          <p:cNvPr id="4" name="Slide Number Placeholder 3"/>
          <p:cNvSpPr>
            <a:spLocks noGrp="1"/>
          </p:cNvSpPr>
          <p:nvPr>
            <p:ph type="sldNum" sz="quarter" idx="5"/>
          </p:nvPr>
        </p:nvSpPr>
        <p:spPr/>
        <p:txBody>
          <a:bodyPr/>
          <a:lstStyle/>
          <a:p>
            <a:fld id="{9CF9BFE3-249C-4256-A1A0-348979CBD1CC}" type="slidenum">
              <a:rPr lang="en-US" smtClean="0"/>
              <a:t>38</a:t>
            </a:fld>
            <a:endParaRPr lang="en-US"/>
          </a:p>
        </p:txBody>
      </p:sp>
    </p:spTree>
    <p:extLst>
      <p:ext uri="{BB962C8B-B14F-4D97-AF65-F5344CB8AC3E}">
        <p14:creationId xmlns:p14="http://schemas.microsoft.com/office/powerpoint/2010/main" val="41691074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of these terms apply? (Pause.) I mentioned that it was a rather small jellyfish, so even though it can swim, it cant’ swim against the current, so we classify it as a member of the plankton.</a:t>
            </a:r>
          </a:p>
        </p:txBody>
      </p:sp>
      <p:sp>
        <p:nvSpPr>
          <p:cNvPr id="4" name="Slide Number Placeholder 3"/>
          <p:cNvSpPr>
            <a:spLocks noGrp="1"/>
          </p:cNvSpPr>
          <p:nvPr>
            <p:ph type="sldNum" sz="quarter" idx="5"/>
          </p:nvPr>
        </p:nvSpPr>
        <p:spPr/>
        <p:txBody>
          <a:bodyPr/>
          <a:lstStyle/>
          <a:p>
            <a:fld id="{9CF9BFE3-249C-4256-A1A0-348979CBD1CC}" type="slidenum">
              <a:rPr lang="en-US" smtClean="0"/>
              <a:t>39</a:t>
            </a:fld>
            <a:endParaRPr lang="en-US"/>
          </a:p>
        </p:txBody>
      </p:sp>
    </p:spTree>
    <p:extLst>
      <p:ext uri="{BB962C8B-B14F-4D97-AF65-F5344CB8AC3E}">
        <p14:creationId xmlns:p14="http://schemas.microsoft.com/office/powerpoint/2010/main" val="1488568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Single-celled life forms are usually very tiny, so they are easy to overlook, and might not even be visible without a microscope. So while we tend to think of marine animals, like sharks, when we think about life in the ocean, in reality the vast majority of life forms in the ocean are neither animals nor multi-celled, and are groups you’ve probably never heard of like this </a:t>
            </a:r>
            <a:r>
              <a:rPr lang="en-US" dirty="0" err="1"/>
              <a:t>foraminiferan</a:t>
            </a:r>
            <a:r>
              <a:rPr lang="en-US" dirty="0"/>
              <a:t> on the left. It is neither a plant nor an animal, but a member of a group called the protozoans, which are all single-celled, and very abundant in the ocean.</a:t>
            </a:r>
          </a:p>
        </p:txBody>
      </p:sp>
      <p:sp>
        <p:nvSpPr>
          <p:cNvPr id="4" name="Slide Number Placeholder 3"/>
          <p:cNvSpPr>
            <a:spLocks noGrp="1"/>
          </p:cNvSpPr>
          <p:nvPr>
            <p:ph type="sldNum" sz="quarter" idx="5"/>
          </p:nvPr>
        </p:nvSpPr>
        <p:spPr/>
        <p:txBody>
          <a:bodyPr/>
          <a:lstStyle/>
          <a:p>
            <a:fld id="{9CF9BFE3-249C-4256-A1A0-348979CBD1CC}" type="slidenum">
              <a:rPr lang="en-US" smtClean="0"/>
              <a:t>4</a:t>
            </a:fld>
            <a:endParaRPr lang="en-US"/>
          </a:p>
        </p:txBody>
      </p:sp>
    </p:spTree>
    <p:extLst>
      <p:ext uri="{BB962C8B-B14F-4D97-AF65-F5344CB8AC3E}">
        <p14:creationId xmlns:p14="http://schemas.microsoft.com/office/powerpoint/2010/main" val="38048915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of these terms apply? (Pause) As a heterotrophic animal it is a member of the zooplankton, a subdivision of the larger group plankton.</a:t>
            </a:r>
          </a:p>
        </p:txBody>
      </p:sp>
      <p:sp>
        <p:nvSpPr>
          <p:cNvPr id="4" name="Slide Number Placeholder 3"/>
          <p:cNvSpPr>
            <a:spLocks noGrp="1"/>
          </p:cNvSpPr>
          <p:nvPr>
            <p:ph type="sldNum" sz="quarter" idx="5"/>
          </p:nvPr>
        </p:nvSpPr>
        <p:spPr/>
        <p:txBody>
          <a:bodyPr/>
          <a:lstStyle/>
          <a:p>
            <a:fld id="{9CF9BFE3-249C-4256-A1A0-348979CBD1CC}" type="slidenum">
              <a:rPr lang="en-US" smtClean="0"/>
              <a:t>40</a:t>
            </a:fld>
            <a:endParaRPr lang="en-US"/>
          </a:p>
        </p:txBody>
      </p:sp>
    </p:spTree>
    <p:extLst>
      <p:ext uri="{BB962C8B-B14F-4D97-AF65-F5344CB8AC3E}">
        <p14:creationId xmlns:p14="http://schemas.microsoft.com/office/powerpoint/2010/main" val="2136131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have all of</a:t>
            </a:r>
            <a:r>
              <a:rPr lang="en-US" baseline="0" dirty="0"/>
              <a:t> the terms in a list. See if oy can figure out which terms apply to this particular marine organism.</a:t>
            </a:r>
            <a:endParaRPr lang="en-US" dirty="0"/>
          </a:p>
        </p:txBody>
      </p:sp>
      <p:sp>
        <p:nvSpPr>
          <p:cNvPr id="4" name="Slide Number Placeholder 3"/>
          <p:cNvSpPr>
            <a:spLocks noGrp="1"/>
          </p:cNvSpPr>
          <p:nvPr>
            <p:ph type="sldNum" sz="quarter" idx="10"/>
          </p:nvPr>
        </p:nvSpPr>
        <p:spPr/>
        <p:txBody>
          <a:bodyPr/>
          <a:lstStyle/>
          <a:p>
            <a:fld id="{9CF9BFE3-249C-4256-A1A0-348979CBD1CC}" type="slidenum">
              <a:rPr lang="en-US" smtClean="0"/>
              <a:t>41</a:t>
            </a:fld>
            <a:endParaRPr lang="en-US"/>
          </a:p>
        </p:txBody>
      </p:sp>
    </p:spTree>
    <p:extLst>
      <p:ext uri="{BB962C8B-B14F-4D97-AF65-F5344CB8AC3E}">
        <p14:creationId xmlns:p14="http://schemas.microsoft.com/office/powerpoint/2010/main" val="41918897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dolphin, which</a:t>
            </a:r>
            <a:r>
              <a:rPr lang="en-US" baseline="0" dirty="0"/>
              <a:t> is an animal. We know that it is a eukaryote, because it is multi-celled and only eukaryotes can be multi-celled. We know that is swims strongly, so it is also a member of the nekton. It spends its life swimming around, so therefore is pelagic. It is heterotrophic—we know this because it is an animal and all animals are heterotrophic, even if we haven’t watched videos of dolphins eating fish.</a:t>
            </a:r>
            <a:endParaRPr lang="en-US" dirty="0"/>
          </a:p>
        </p:txBody>
      </p:sp>
      <p:sp>
        <p:nvSpPr>
          <p:cNvPr id="4" name="Slide Number Placeholder 3"/>
          <p:cNvSpPr>
            <a:spLocks noGrp="1"/>
          </p:cNvSpPr>
          <p:nvPr>
            <p:ph type="sldNum" sz="quarter" idx="10"/>
          </p:nvPr>
        </p:nvSpPr>
        <p:spPr/>
        <p:txBody>
          <a:bodyPr/>
          <a:lstStyle/>
          <a:p>
            <a:fld id="{9CF9BFE3-249C-4256-A1A0-348979CBD1CC}" type="slidenum">
              <a:rPr lang="en-US" smtClean="0"/>
              <a:t>42</a:t>
            </a:fld>
            <a:endParaRPr lang="en-US"/>
          </a:p>
        </p:txBody>
      </p:sp>
    </p:spTree>
    <p:extLst>
      <p:ext uri="{BB962C8B-B14F-4D97-AF65-F5344CB8AC3E}">
        <p14:creationId xmlns:p14="http://schemas.microsoft.com/office/powerpoint/2010/main" val="8863546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coral reef picture that we discussed at the beginning of the class. Hopefully now we are better able to imagine how these organisms are living in the marine environment, and what their relationships with each other might be. Pause the video if you would like to think about the question. (Pause.) Both the fish and the corals are animals, which means that they are multi-celled heterotrophs. They are dependent on the autotrophs for food. Obviously with this much life, there must be a lot of photosynthesis going on. But we don’t see any plants. So the primary productivity in this community is the phytoplankton, which are not visible in the picture. Although</a:t>
            </a:r>
            <a:r>
              <a:rPr lang="en-US" baseline="0" dirty="0"/>
              <a:t> interestingly, many coral animals house single celled photosynthetic organisms within their tissues which also contribute to the primary productivity of coral reefs.</a:t>
            </a:r>
            <a:endParaRPr lang="en-US" dirty="0"/>
          </a:p>
        </p:txBody>
      </p:sp>
      <p:sp>
        <p:nvSpPr>
          <p:cNvPr id="4" name="Slide Number Placeholder 3"/>
          <p:cNvSpPr>
            <a:spLocks noGrp="1"/>
          </p:cNvSpPr>
          <p:nvPr>
            <p:ph type="sldNum" sz="quarter" idx="5"/>
          </p:nvPr>
        </p:nvSpPr>
        <p:spPr/>
        <p:txBody>
          <a:bodyPr/>
          <a:lstStyle/>
          <a:p>
            <a:fld id="{9CF9BFE3-249C-4256-A1A0-348979CBD1CC}" type="slidenum">
              <a:rPr lang="en-US" smtClean="0"/>
              <a:t>43</a:t>
            </a:fld>
            <a:endParaRPr lang="en-US"/>
          </a:p>
        </p:txBody>
      </p:sp>
    </p:spTree>
    <p:extLst>
      <p:ext uri="{BB962C8B-B14F-4D97-AF65-F5344CB8AC3E}">
        <p14:creationId xmlns:p14="http://schemas.microsoft.com/office/powerpoint/2010/main" val="7489085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another very different-looking community. This community doesn’t include corals, but there is still a lot of life here, including fish, not shown. So what’s fundamentally different here in how the community is structured? Pause the video if you’d like to think. (Pause.) Our clue here is the “black smoker” hydrothermal vent. This is a feature we would find at a mid-ocean ridge, far, far below the depth to which sunlight can penetrate. So photosynthesis is impossible here, but we still have a thriving community. Primary productivity in this community is chemosynthesis rather than photosynthesis.  </a:t>
            </a:r>
          </a:p>
        </p:txBody>
      </p:sp>
      <p:sp>
        <p:nvSpPr>
          <p:cNvPr id="4" name="Slide Number Placeholder 3"/>
          <p:cNvSpPr>
            <a:spLocks noGrp="1"/>
          </p:cNvSpPr>
          <p:nvPr>
            <p:ph type="sldNum" sz="quarter" idx="5"/>
          </p:nvPr>
        </p:nvSpPr>
        <p:spPr/>
        <p:txBody>
          <a:bodyPr/>
          <a:lstStyle/>
          <a:p>
            <a:fld id="{9CF9BFE3-249C-4256-A1A0-348979CBD1CC}" type="slidenum">
              <a:rPr lang="en-US" smtClean="0"/>
              <a:t>44</a:t>
            </a:fld>
            <a:endParaRPr lang="en-US"/>
          </a:p>
        </p:txBody>
      </p:sp>
    </p:spTree>
    <p:extLst>
      <p:ext uri="{BB962C8B-B14F-4D97-AF65-F5344CB8AC3E}">
        <p14:creationId xmlns:p14="http://schemas.microsoft.com/office/powerpoint/2010/main" val="41713531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class we are going to play a game, where you will read a description of an organism and you will figure which of all the terms we just learned apply to that organism. You don’t have to figure out what they are, but it’s more fun if you do!</a:t>
            </a:r>
          </a:p>
        </p:txBody>
      </p:sp>
      <p:sp>
        <p:nvSpPr>
          <p:cNvPr id="4" name="Slide Number Placeholder 3"/>
          <p:cNvSpPr>
            <a:spLocks noGrp="1"/>
          </p:cNvSpPr>
          <p:nvPr>
            <p:ph type="sldNum" sz="quarter" idx="5"/>
          </p:nvPr>
        </p:nvSpPr>
        <p:spPr/>
        <p:txBody>
          <a:bodyPr/>
          <a:lstStyle/>
          <a:p>
            <a:fld id="{9CF9BFE3-249C-4256-A1A0-348979CBD1CC}" type="slidenum">
              <a:rPr lang="en-US" smtClean="0"/>
              <a:t>45</a:t>
            </a:fld>
            <a:endParaRPr lang="en-US"/>
          </a:p>
        </p:txBody>
      </p:sp>
    </p:spTree>
    <p:extLst>
      <p:ext uri="{BB962C8B-B14F-4D97-AF65-F5344CB8AC3E}">
        <p14:creationId xmlns:p14="http://schemas.microsoft.com/office/powerpoint/2010/main" val="19904030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of us learned in school about how plants photosynthesize, so we tend to think of plants when we think of photosynthesis, but while there are some marine plants like the seagrass on the left, most organisms that photosynthesize in the ocean are not plants at all, but members of a number of groups of single-celled organisms, such as the single-celled box-like diatoms on the right. Each of these is an independent organism comprising a single cell, despite the fact that they are attached to each other.</a:t>
            </a:r>
          </a:p>
        </p:txBody>
      </p:sp>
      <p:sp>
        <p:nvSpPr>
          <p:cNvPr id="4" name="Slide Number Placeholder 3"/>
          <p:cNvSpPr>
            <a:spLocks noGrp="1"/>
          </p:cNvSpPr>
          <p:nvPr>
            <p:ph type="sldNum" sz="quarter" idx="5"/>
          </p:nvPr>
        </p:nvSpPr>
        <p:spPr/>
        <p:txBody>
          <a:bodyPr/>
          <a:lstStyle/>
          <a:p>
            <a:fld id="{9CF9BFE3-249C-4256-A1A0-348979CBD1CC}" type="slidenum">
              <a:rPr lang="en-US" smtClean="0"/>
              <a:t>5</a:t>
            </a:fld>
            <a:endParaRPr lang="en-US"/>
          </a:p>
        </p:txBody>
      </p:sp>
    </p:spTree>
    <p:extLst>
      <p:ext uri="{BB962C8B-B14F-4D97-AF65-F5344CB8AC3E}">
        <p14:creationId xmlns:p14="http://schemas.microsoft.com/office/powerpoint/2010/main" val="3444510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Cells can be simple or complex. The most simple type of cell is called a prokaryote. This type of cell has genetic material, but this material is not contained within a nucleus. It also has a rather inflexible cell wall and does not have specialized structures within the cell. All prokaryotic organisms are single-celled. Even though sometimes they attach to each other to form colonies, each cell is a separate organism.</a:t>
            </a:r>
          </a:p>
        </p:txBody>
      </p:sp>
      <p:sp>
        <p:nvSpPr>
          <p:cNvPr id="4" name="Slide Number Placeholder 3"/>
          <p:cNvSpPr>
            <a:spLocks noGrp="1"/>
          </p:cNvSpPr>
          <p:nvPr>
            <p:ph type="sldNum" sz="quarter" idx="5"/>
          </p:nvPr>
        </p:nvSpPr>
        <p:spPr/>
        <p:txBody>
          <a:bodyPr/>
          <a:lstStyle/>
          <a:p>
            <a:fld id="{9CF9BFE3-249C-4256-A1A0-348979CBD1CC}" type="slidenum">
              <a:rPr lang="en-US" smtClean="0"/>
              <a:t>6</a:t>
            </a:fld>
            <a:endParaRPr lang="en-US"/>
          </a:p>
        </p:txBody>
      </p:sp>
    </p:spTree>
    <p:extLst>
      <p:ext uri="{BB962C8B-B14F-4D97-AF65-F5344CB8AC3E}">
        <p14:creationId xmlns:p14="http://schemas.microsoft.com/office/powerpoint/2010/main" val="1859323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contrast eukaryotic cells DO have a nucleus that houses their DNA, their cell wall is more flexible, and they have specialized structures with their cell, like mitochondria and plastids. While many eukaryotic organisms are single-celled as well, eukaryotes include the multi-celled forms of life, including animals, plants, and fungi. Both prokaryotes and eukaryotes-single and multi-celled-are important members of the marine ecosystem.</a:t>
            </a:r>
          </a:p>
        </p:txBody>
      </p:sp>
      <p:sp>
        <p:nvSpPr>
          <p:cNvPr id="4" name="Slide Number Placeholder 3"/>
          <p:cNvSpPr>
            <a:spLocks noGrp="1"/>
          </p:cNvSpPr>
          <p:nvPr>
            <p:ph type="sldNum" sz="quarter" idx="5"/>
          </p:nvPr>
        </p:nvSpPr>
        <p:spPr/>
        <p:txBody>
          <a:bodyPr/>
          <a:lstStyle/>
          <a:p>
            <a:fld id="{9CF9BFE3-249C-4256-A1A0-348979CBD1CC}" type="slidenum">
              <a:rPr lang="en-US" smtClean="0"/>
              <a:t>7</a:t>
            </a:fld>
            <a:endParaRPr lang="en-US"/>
          </a:p>
        </p:txBody>
      </p:sp>
    </p:spTree>
    <p:extLst>
      <p:ext uri="{BB962C8B-B14F-4D97-AF65-F5344CB8AC3E}">
        <p14:creationId xmlns:p14="http://schemas.microsoft.com/office/powerpoint/2010/main" val="35725218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next turn our attention to where in the ocean these organisms are living. Life would be pretty different for a shark swimming around in the water than it would be for seagrass, attached to the seafloor.</a:t>
            </a:r>
          </a:p>
        </p:txBody>
      </p:sp>
      <p:sp>
        <p:nvSpPr>
          <p:cNvPr id="4" name="Slide Number Placeholder 3"/>
          <p:cNvSpPr>
            <a:spLocks noGrp="1"/>
          </p:cNvSpPr>
          <p:nvPr>
            <p:ph type="sldNum" sz="quarter" idx="10"/>
          </p:nvPr>
        </p:nvSpPr>
        <p:spPr/>
        <p:txBody>
          <a:bodyPr/>
          <a:lstStyle/>
          <a:p>
            <a:fld id="{9CF9BFE3-249C-4256-A1A0-348979CBD1CC}" type="slidenum">
              <a:rPr lang="en-US" smtClean="0"/>
              <a:t>8</a:t>
            </a:fld>
            <a:endParaRPr lang="en-US"/>
          </a:p>
        </p:txBody>
      </p:sp>
    </p:spTree>
    <p:extLst>
      <p:ext uri="{BB962C8B-B14F-4D97-AF65-F5344CB8AC3E}">
        <p14:creationId xmlns:p14="http://schemas.microsoft.com/office/powerpoint/2010/main" val="19169233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I asked you to make a list of things that live in the ocean, you’d probably list big or exotic animals like sharks, dolphins, sea turtles and maybe even seahorses. But most animals in the ocean aren’t capable of deliberately swimming from place to place like a sea turtle. Instead, they go wherever the current takes them, either because they aren’t strong swimmers, or perhaps don’t swim at all, but merely float. These tiny shrimp have legs, so CAN swim, but they are so tiny at only about two millimeters long that they cannot swim against the current. Any organism that falls into this category is a member of the plankton, whether it is an animal or not.</a:t>
            </a:r>
          </a:p>
        </p:txBody>
      </p:sp>
      <p:sp>
        <p:nvSpPr>
          <p:cNvPr id="4" name="Slide Number Placeholder 3"/>
          <p:cNvSpPr>
            <a:spLocks noGrp="1"/>
          </p:cNvSpPr>
          <p:nvPr>
            <p:ph type="sldNum" sz="quarter" idx="5"/>
          </p:nvPr>
        </p:nvSpPr>
        <p:spPr/>
        <p:txBody>
          <a:bodyPr/>
          <a:lstStyle/>
          <a:p>
            <a:fld id="{9CF9BFE3-249C-4256-A1A0-348979CBD1CC}" type="slidenum">
              <a:rPr lang="en-US" smtClean="0"/>
              <a:t>9</a:t>
            </a:fld>
            <a:endParaRPr lang="en-US"/>
          </a:p>
        </p:txBody>
      </p:sp>
    </p:spTree>
    <p:extLst>
      <p:ext uri="{BB962C8B-B14F-4D97-AF65-F5344CB8AC3E}">
        <p14:creationId xmlns:p14="http://schemas.microsoft.com/office/powerpoint/2010/main" val="15252874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fld id="{EB4CBC64-EEBB-4270-83FE-4898E8B2402D}" type="datetimeFigureOut">
              <a:rPr lang="en-US" smtClean="0">
                <a:solidFill>
                  <a:srgbClr val="FFFFFF"/>
                </a:solidFill>
              </a:rPr>
              <a:pPr/>
              <a:t>6/1/2021</a:t>
            </a:fld>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81B86015-2106-49AD-AB53-C70328C3C8D2}"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1937932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EB4CBC64-EEBB-4270-83FE-4898E8B2402D}" type="datetimeFigureOut">
              <a:rPr lang="en-US" smtClean="0">
                <a:solidFill>
                  <a:srgbClr val="FFFFFF"/>
                </a:solidFill>
              </a:rPr>
              <a:pPr/>
              <a:t>6/1/2021</a:t>
            </a:fld>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81B86015-2106-49AD-AB53-C70328C3C8D2}"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9399986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EB4CBC64-EEBB-4270-83FE-4898E8B2402D}" type="datetimeFigureOut">
              <a:rPr lang="en-US" smtClean="0">
                <a:solidFill>
                  <a:srgbClr val="FFFFFF"/>
                </a:solidFill>
              </a:rPr>
              <a:pPr/>
              <a:t>6/1/2021</a:t>
            </a:fld>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81B86015-2106-49AD-AB53-C70328C3C8D2}"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3334903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EB4CBC64-EEBB-4270-83FE-4898E8B2402D}" type="datetimeFigureOut">
              <a:rPr lang="en-US" smtClean="0">
                <a:solidFill>
                  <a:srgbClr val="FFFFFF"/>
                </a:solidFill>
              </a:rPr>
              <a:pPr/>
              <a:t>6/1/2021</a:t>
            </a:fld>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81B86015-2106-49AD-AB53-C70328C3C8D2}"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138108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fld id="{EB4CBC64-EEBB-4270-83FE-4898E8B2402D}" type="datetimeFigureOut">
              <a:rPr lang="en-US" smtClean="0">
                <a:solidFill>
                  <a:srgbClr val="FFFFFF"/>
                </a:solidFill>
              </a:rPr>
              <a:pPr/>
              <a:t>6/1/2021</a:t>
            </a:fld>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81B86015-2106-49AD-AB53-C70328C3C8D2}"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0574474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fld id="{EB4CBC64-EEBB-4270-83FE-4898E8B2402D}" type="datetimeFigureOut">
              <a:rPr lang="en-US" smtClean="0">
                <a:solidFill>
                  <a:srgbClr val="FFFFFF"/>
                </a:solidFill>
              </a:rPr>
              <a:pPr/>
              <a:t>6/1/2021</a:t>
            </a:fld>
            <a:endParaRPr lang="en-US">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fld id="{81B86015-2106-49AD-AB53-C70328C3C8D2}"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7222423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8229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EB4CBC64-EEBB-4270-83FE-4898E8B2402D}" type="datetimeFigureOut">
              <a:rPr lang="en-US" smtClean="0">
                <a:solidFill>
                  <a:srgbClr val="FFFFFF"/>
                </a:solidFill>
              </a:rPr>
              <a:pPr/>
              <a:t>6/1/2021</a:t>
            </a:fld>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81B86015-2106-49AD-AB53-C70328C3C8D2}"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7057538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fld id="{EB4CBC64-EEBB-4270-83FE-4898E8B2402D}" type="datetimeFigureOut">
              <a:rPr lang="en-US" smtClean="0">
                <a:solidFill>
                  <a:srgbClr val="FFFFFF"/>
                </a:solidFill>
              </a:rPr>
              <a:pPr/>
              <a:t>6/1/2021</a:t>
            </a:fld>
            <a:endParaRPr lang="en-US">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fld id="{81B86015-2106-49AD-AB53-C70328C3C8D2}"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8514861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A9320CC-258D-44C4-80CE-2436C948FB9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51846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EB4CBC64-EEBB-4270-83FE-4898E8B2402D}" type="datetimeFigureOut">
              <a:rPr lang="en-US" smtClean="0">
                <a:solidFill>
                  <a:srgbClr val="FFFFFF"/>
                </a:solidFill>
              </a:rPr>
              <a:pPr/>
              <a:t>6/1/2021</a:t>
            </a:fld>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81B86015-2106-49AD-AB53-C70328C3C8D2}"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2277315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EB4CBC64-EEBB-4270-83FE-4898E8B2402D}" type="datetimeFigureOut">
              <a:rPr lang="en-US" smtClean="0">
                <a:solidFill>
                  <a:srgbClr val="FFFFFF"/>
                </a:solidFill>
              </a:rPr>
              <a:pPr/>
              <a:t>6/1/2021</a:t>
            </a:fld>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81B86015-2106-49AD-AB53-C70328C3C8D2}"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6608728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EB4CBC64-EEBB-4270-83FE-4898E8B2402D}" type="datetimeFigureOut">
              <a:rPr lang="en-US" smtClean="0">
                <a:solidFill>
                  <a:srgbClr val="FFFFFF"/>
                </a:solidFill>
              </a:rPr>
              <a:pPr/>
              <a:t>6/1/2021</a:t>
            </a:fld>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81B86015-2106-49AD-AB53-C70328C3C8D2}"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2523252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fld id="{EB4CBC64-EEBB-4270-83FE-4898E8B2402D}" type="datetimeFigureOut">
              <a:rPr lang="en-US" smtClean="0">
                <a:solidFill>
                  <a:srgbClr val="FFFFFF"/>
                </a:solidFill>
              </a:rPr>
              <a:pPr/>
              <a:t>6/1/2021</a:t>
            </a:fld>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fld id="{81B86015-2106-49AD-AB53-C70328C3C8D2}"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201178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fld id="{EB4CBC64-EEBB-4270-83FE-4898E8B2402D}" type="datetimeFigureOut">
              <a:rPr lang="en-US" smtClean="0">
                <a:solidFill>
                  <a:srgbClr val="FFFFFF"/>
                </a:solidFill>
              </a:rPr>
              <a:pPr/>
              <a:t>6/1/2021</a:t>
            </a:fld>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81B86015-2106-49AD-AB53-C70328C3C8D2}"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13119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EB4CBC64-EEBB-4270-83FE-4898E8B2402D}" type="datetimeFigureOut">
              <a:rPr lang="en-US" smtClean="0">
                <a:solidFill>
                  <a:srgbClr val="FFFFFF"/>
                </a:solidFill>
              </a:rPr>
              <a:pPr/>
              <a:t>6/1/2021</a:t>
            </a:fld>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fld id="{81B86015-2106-49AD-AB53-C70328C3C8D2}"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2248068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EB4CBC64-EEBB-4270-83FE-4898E8B2402D}" type="datetimeFigureOut">
              <a:rPr lang="en-US" smtClean="0">
                <a:solidFill>
                  <a:srgbClr val="FFFFFF"/>
                </a:solidFill>
              </a:rPr>
              <a:pPr/>
              <a:t>6/1/2021</a:t>
            </a:fld>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81B86015-2106-49AD-AB53-C70328C3C8D2}"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1819716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EB4CBC64-EEBB-4270-83FE-4898E8B2402D}" type="datetimeFigureOut">
              <a:rPr lang="en-US" smtClean="0">
                <a:solidFill>
                  <a:srgbClr val="FFFFFF"/>
                </a:solidFill>
              </a:rPr>
              <a:pPr/>
              <a:t>6/1/2021</a:t>
            </a:fld>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81B86015-2106-49AD-AB53-C70328C3C8D2}"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8324682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000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Kalinga" pitchFamily="34" charset="0"/>
                <a:cs typeface="Kalinga" pitchFamily="34" charset="0"/>
              </a:defRPr>
            </a:lvl1pPr>
          </a:lstStyle>
          <a:p>
            <a:fld id="{EB4CBC64-EEBB-4270-83FE-4898E8B2402D}" type="datetimeFigureOut">
              <a:rPr lang="en-US" smtClean="0">
                <a:solidFill>
                  <a:srgbClr val="FFFFFF"/>
                </a:solidFill>
              </a:rPr>
              <a:pPr/>
              <a:t>6/1/2021</a:t>
            </a:fld>
            <a:endParaRPr lang="en-US">
              <a:solidFill>
                <a:srgbClr val="FFFFFF"/>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Kalinga" pitchFamily="34" charset="0"/>
                <a:cs typeface="Kalinga" pitchFamily="34" charset="0"/>
              </a:defRPr>
            </a:lvl1pPr>
          </a:lstStyle>
          <a:p>
            <a:endParaRPr lang="en-US">
              <a:solidFill>
                <a:srgbClr val="FFFFFF"/>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Kalinga" pitchFamily="34" charset="0"/>
                <a:cs typeface="Kalinga" pitchFamily="34" charset="0"/>
              </a:defRPr>
            </a:lvl1pPr>
          </a:lstStyle>
          <a:p>
            <a:fld id="{81B86015-2106-49AD-AB53-C70328C3C8D2}"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972707713"/>
      </p:ext>
    </p:extLst>
  </p:cSld>
  <p:clrMap bg1="dk2" tx1="lt1" bg2="dk1"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Lst>
  <p:txStyles>
    <p:titleStyle>
      <a:lvl1pPr algn="l" rtl="0" eaLnBrk="1" fontAlgn="base" hangingPunct="1">
        <a:spcBef>
          <a:spcPct val="0"/>
        </a:spcBef>
        <a:spcAft>
          <a:spcPct val="0"/>
        </a:spcAft>
        <a:defRPr sz="2800" b="1">
          <a:solidFill>
            <a:srgbClr val="00B0F0"/>
          </a:solidFill>
          <a:latin typeface="Kalinga" pitchFamily="34" charset="0"/>
          <a:ea typeface="+mj-ea"/>
          <a:cs typeface="Kalinga" pitchFamily="34" charset="0"/>
        </a:defRPr>
      </a:lvl1pPr>
      <a:lvl2pPr algn="ctr" rtl="0" eaLnBrk="1" fontAlgn="base" hangingPunct="1">
        <a:spcBef>
          <a:spcPct val="0"/>
        </a:spcBef>
        <a:spcAft>
          <a:spcPct val="0"/>
        </a:spcAft>
        <a:defRPr sz="4400">
          <a:solidFill>
            <a:srgbClr val="0066FF"/>
          </a:solidFill>
          <a:latin typeface="Garamond" pitchFamily="18" charset="0"/>
          <a:cs typeface="Arial" charset="0"/>
        </a:defRPr>
      </a:lvl2pPr>
      <a:lvl3pPr algn="ctr" rtl="0" eaLnBrk="1" fontAlgn="base" hangingPunct="1">
        <a:spcBef>
          <a:spcPct val="0"/>
        </a:spcBef>
        <a:spcAft>
          <a:spcPct val="0"/>
        </a:spcAft>
        <a:defRPr sz="4400">
          <a:solidFill>
            <a:srgbClr val="0066FF"/>
          </a:solidFill>
          <a:latin typeface="Garamond" pitchFamily="18" charset="0"/>
          <a:cs typeface="Arial" charset="0"/>
        </a:defRPr>
      </a:lvl3pPr>
      <a:lvl4pPr algn="ctr" rtl="0" eaLnBrk="1" fontAlgn="base" hangingPunct="1">
        <a:spcBef>
          <a:spcPct val="0"/>
        </a:spcBef>
        <a:spcAft>
          <a:spcPct val="0"/>
        </a:spcAft>
        <a:defRPr sz="4400">
          <a:solidFill>
            <a:srgbClr val="0066FF"/>
          </a:solidFill>
          <a:latin typeface="Garamond" pitchFamily="18" charset="0"/>
          <a:cs typeface="Arial" charset="0"/>
        </a:defRPr>
      </a:lvl4pPr>
      <a:lvl5pPr algn="ctr" rtl="0" eaLnBrk="1" fontAlgn="base" hangingPunct="1">
        <a:spcBef>
          <a:spcPct val="0"/>
        </a:spcBef>
        <a:spcAft>
          <a:spcPct val="0"/>
        </a:spcAft>
        <a:defRPr sz="4400">
          <a:solidFill>
            <a:srgbClr val="0066FF"/>
          </a:solidFill>
          <a:latin typeface="Garamond" pitchFamily="18" charset="0"/>
          <a:cs typeface="Arial" charset="0"/>
        </a:defRPr>
      </a:lvl5pPr>
      <a:lvl6pPr marL="457200" algn="ctr" rtl="0" eaLnBrk="1" fontAlgn="base" hangingPunct="1">
        <a:spcBef>
          <a:spcPct val="0"/>
        </a:spcBef>
        <a:spcAft>
          <a:spcPct val="0"/>
        </a:spcAft>
        <a:defRPr sz="4400">
          <a:solidFill>
            <a:srgbClr val="0066FF"/>
          </a:solidFill>
          <a:latin typeface="Garamond" pitchFamily="18" charset="0"/>
          <a:cs typeface="Arial" charset="0"/>
        </a:defRPr>
      </a:lvl6pPr>
      <a:lvl7pPr marL="914400" algn="ctr" rtl="0" eaLnBrk="1" fontAlgn="base" hangingPunct="1">
        <a:spcBef>
          <a:spcPct val="0"/>
        </a:spcBef>
        <a:spcAft>
          <a:spcPct val="0"/>
        </a:spcAft>
        <a:defRPr sz="4400">
          <a:solidFill>
            <a:srgbClr val="0066FF"/>
          </a:solidFill>
          <a:latin typeface="Garamond" pitchFamily="18" charset="0"/>
          <a:cs typeface="Arial" charset="0"/>
        </a:defRPr>
      </a:lvl7pPr>
      <a:lvl8pPr marL="1371600" algn="ctr" rtl="0" eaLnBrk="1" fontAlgn="base" hangingPunct="1">
        <a:spcBef>
          <a:spcPct val="0"/>
        </a:spcBef>
        <a:spcAft>
          <a:spcPct val="0"/>
        </a:spcAft>
        <a:defRPr sz="4400">
          <a:solidFill>
            <a:srgbClr val="0066FF"/>
          </a:solidFill>
          <a:latin typeface="Garamond" pitchFamily="18" charset="0"/>
          <a:cs typeface="Arial" charset="0"/>
        </a:defRPr>
      </a:lvl8pPr>
      <a:lvl9pPr marL="1828800" algn="ctr" rtl="0" eaLnBrk="1" fontAlgn="base" hangingPunct="1">
        <a:spcBef>
          <a:spcPct val="0"/>
        </a:spcBef>
        <a:spcAft>
          <a:spcPct val="0"/>
        </a:spcAft>
        <a:defRPr sz="4400">
          <a:solidFill>
            <a:srgbClr val="0066FF"/>
          </a:solidFill>
          <a:latin typeface="Garamond" pitchFamily="18" charset="0"/>
          <a:cs typeface="Arial" charset="0"/>
        </a:defRPr>
      </a:lvl9pPr>
    </p:titleStyle>
    <p:bodyStyle>
      <a:lvl1pPr marL="342900" indent="-342900" algn="l" rtl="0" eaLnBrk="1" fontAlgn="base" hangingPunct="1">
        <a:spcBef>
          <a:spcPct val="20000"/>
        </a:spcBef>
        <a:spcAft>
          <a:spcPct val="0"/>
        </a:spcAft>
        <a:buChar char="•"/>
        <a:defRPr sz="2800">
          <a:solidFill>
            <a:srgbClr val="00FFCC"/>
          </a:solidFill>
          <a:latin typeface="Kalinga" pitchFamily="34" charset="0"/>
          <a:ea typeface="+mn-ea"/>
          <a:cs typeface="Kalinga" pitchFamily="34" charset="0"/>
        </a:defRPr>
      </a:lvl1pPr>
      <a:lvl2pPr marL="742950" indent="-285750" algn="l" rtl="0" eaLnBrk="1" fontAlgn="base" hangingPunct="1">
        <a:spcBef>
          <a:spcPct val="20000"/>
        </a:spcBef>
        <a:spcAft>
          <a:spcPct val="0"/>
        </a:spcAft>
        <a:buChar char="–"/>
        <a:defRPr sz="2800">
          <a:solidFill>
            <a:srgbClr val="00FFCC"/>
          </a:solidFill>
          <a:latin typeface="Kalinga" pitchFamily="34" charset="0"/>
          <a:cs typeface="Kalinga" pitchFamily="34" charset="0"/>
        </a:defRPr>
      </a:lvl2pPr>
      <a:lvl3pPr marL="1143000" indent="-228600" algn="l" rtl="0" eaLnBrk="1" fontAlgn="base" hangingPunct="1">
        <a:spcBef>
          <a:spcPct val="20000"/>
        </a:spcBef>
        <a:spcAft>
          <a:spcPct val="0"/>
        </a:spcAft>
        <a:buChar char="•"/>
        <a:defRPr sz="2400">
          <a:solidFill>
            <a:srgbClr val="00FFCC"/>
          </a:solidFill>
          <a:latin typeface="Kalinga" pitchFamily="34" charset="0"/>
          <a:cs typeface="Kalinga" pitchFamily="34" charset="0"/>
        </a:defRPr>
      </a:lvl3pPr>
      <a:lvl4pPr marL="1600200" indent="-228600" algn="l" rtl="0" eaLnBrk="1" fontAlgn="base" hangingPunct="1">
        <a:spcBef>
          <a:spcPct val="20000"/>
        </a:spcBef>
        <a:spcAft>
          <a:spcPct val="0"/>
        </a:spcAft>
        <a:buChar char="–"/>
        <a:defRPr sz="2000">
          <a:solidFill>
            <a:srgbClr val="00FFCC"/>
          </a:solidFill>
          <a:latin typeface="Kalinga" pitchFamily="34" charset="0"/>
          <a:cs typeface="Kalinga" pitchFamily="34" charset="0"/>
        </a:defRPr>
      </a:lvl4pPr>
      <a:lvl5pPr marL="2057400" indent="-228600" algn="l" rtl="0" eaLnBrk="1" fontAlgn="base" hangingPunct="1">
        <a:spcBef>
          <a:spcPct val="20000"/>
        </a:spcBef>
        <a:spcAft>
          <a:spcPct val="0"/>
        </a:spcAft>
        <a:buChar char="»"/>
        <a:defRPr sz="2000">
          <a:solidFill>
            <a:srgbClr val="00FFCC"/>
          </a:solidFill>
          <a:latin typeface="Kalinga" pitchFamily="34" charset="0"/>
          <a:cs typeface="Kalinga" pitchFamily="34" charset="0"/>
        </a:defRPr>
      </a:lvl5pPr>
      <a:lvl6pPr marL="2514600" indent="-228600" algn="l" rtl="0" eaLnBrk="1" fontAlgn="base" hangingPunct="1">
        <a:spcBef>
          <a:spcPct val="20000"/>
        </a:spcBef>
        <a:spcAft>
          <a:spcPct val="0"/>
        </a:spcAft>
        <a:buChar char="»"/>
        <a:defRPr sz="2000">
          <a:solidFill>
            <a:srgbClr val="00CC99"/>
          </a:solidFill>
          <a:latin typeface="+mn-lt"/>
          <a:cs typeface="+mn-cs"/>
        </a:defRPr>
      </a:lvl6pPr>
      <a:lvl7pPr marL="2971800" indent="-228600" algn="l" rtl="0" eaLnBrk="1" fontAlgn="base" hangingPunct="1">
        <a:spcBef>
          <a:spcPct val="20000"/>
        </a:spcBef>
        <a:spcAft>
          <a:spcPct val="0"/>
        </a:spcAft>
        <a:buChar char="»"/>
        <a:defRPr sz="2000">
          <a:solidFill>
            <a:srgbClr val="00CC99"/>
          </a:solidFill>
          <a:latin typeface="+mn-lt"/>
          <a:cs typeface="+mn-cs"/>
        </a:defRPr>
      </a:lvl7pPr>
      <a:lvl8pPr marL="3429000" indent="-228600" algn="l" rtl="0" eaLnBrk="1" fontAlgn="base" hangingPunct="1">
        <a:spcBef>
          <a:spcPct val="20000"/>
        </a:spcBef>
        <a:spcAft>
          <a:spcPct val="0"/>
        </a:spcAft>
        <a:buChar char="»"/>
        <a:defRPr sz="2000">
          <a:solidFill>
            <a:srgbClr val="00CC99"/>
          </a:solidFill>
          <a:latin typeface="+mn-lt"/>
          <a:cs typeface="+mn-cs"/>
        </a:defRPr>
      </a:lvl8pPr>
      <a:lvl9pPr marL="3886200" indent="-228600" algn="l" rtl="0" eaLnBrk="1" fontAlgn="base" hangingPunct="1">
        <a:spcBef>
          <a:spcPct val="20000"/>
        </a:spcBef>
        <a:spcAft>
          <a:spcPct val="0"/>
        </a:spcAft>
        <a:buChar char="»"/>
        <a:defRPr sz="2000">
          <a:solidFill>
            <a:srgbClr val="00CC99"/>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customXml" Target="../ink/ink1.xml"/><Relationship Id="rId2" Type="http://schemas.openxmlformats.org/officeDocument/2006/relationships/notesSlide" Target="../notesSlides/notesSlide1.xml"/><Relationship Id="rId1" Type="http://schemas.openxmlformats.org/officeDocument/2006/relationships/slideLayout" Target="../slideLayouts/slideLayout1.xml"/><Relationship Id="rId9"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hyperlink" Target="https://www.flickr.com/photos/16502322@N03/4806634131"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oceanexplorer.noaa.gov/edu/learning/player/lesson05.html"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www.whoi.edu/oceanus/viewImage.do?id=5067&amp;aid=2400"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www.noaanews.noaa.gov/stories2011/20110907_mid-caymanrise.html"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hyperlink" Target="http://oceanexplorer.noaa.gov/explorations/02mexico/background/communities/communities.html"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oceanexplorer.noaa.gov/explorations/02mexico/background/tubeworms/tubeworms.html" TargetMode="External"/><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29.jpg"/></Relationships>
</file>

<file path=ppt/slides/_rels/slide3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32.jpg"/><Relationship Id="rId4" Type="http://schemas.openxmlformats.org/officeDocument/2006/relationships/image" Target="../media/image31.jpg"/></Relationships>
</file>

<file path=ppt/slides/_rels/slide34.xml.rels><?xml version="1.0" encoding="UTF-8" standalone="yes"?>
<Relationships xmlns="http://schemas.openxmlformats.org/package/2006/relationships"><Relationship Id="rId3" Type="http://schemas.openxmlformats.org/officeDocument/2006/relationships/image" Target="../media/image33.jpg"/><Relationship Id="rId7" Type="http://schemas.openxmlformats.org/officeDocument/2006/relationships/image" Target="../media/image37.jpe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36.jpeg"/><Relationship Id="rId5" Type="http://schemas.openxmlformats.org/officeDocument/2006/relationships/image" Target="../media/image35.jpg"/><Relationship Id="rId4" Type="http://schemas.openxmlformats.org/officeDocument/2006/relationships/image" Target="../media/image34.jpeg"/></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4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hyperlink" Target="http://www.ncbi.nlm.nih.gov/About/primer/genetics_cell.html"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149823"/>
            <a:ext cx="3352800" cy="276999"/>
          </a:xfrm>
          <a:prstGeom prst="rect">
            <a:avLst/>
          </a:prstGeom>
        </p:spPr>
        <p:txBody>
          <a:bodyPr wrap="square">
            <a:spAutoFit/>
          </a:bodyPr>
          <a:lstStyle/>
          <a:p>
            <a:r>
              <a:rPr lang="en-US" sz="1200" i="1" dirty="0">
                <a:latin typeface="Kalinga" pitchFamily="34" charset="0"/>
                <a:cs typeface="Kalinga" pitchFamily="34" charset="0"/>
              </a:rPr>
              <a:t>Photo: Joe Hoyt, NOAA, in the public domain</a:t>
            </a:r>
          </a:p>
        </p:txBody>
      </p:sp>
      <mc:AlternateContent xmlns:mc="http://schemas.openxmlformats.org/markup-compatibility/2006" xmlns:p14="http://schemas.microsoft.com/office/powerpoint/2010/main">
        <mc:Choice Requires="p14">
          <p:contentPart p14:bwMode="auto" r:id="rId3">
            <p14:nvContentPartPr>
              <p14:cNvPr id="26" name="Ink 25">
                <a:extLst>
                  <a:ext uri="{FF2B5EF4-FFF2-40B4-BE49-F238E27FC236}">
                    <a16:creationId xmlns:a16="http://schemas.microsoft.com/office/drawing/2014/main" id="{5F7E2930-57D9-4A25-9625-1A23315EF70E}"/>
                  </a:ext>
                </a:extLst>
              </p14:cNvPr>
              <p14:cNvContentPartPr/>
              <p14:nvPr/>
            </p14:nvContentPartPr>
            <p14:xfrm>
              <a:off x="2193695" y="1631026"/>
              <a:ext cx="30240" cy="9000"/>
            </p14:xfrm>
          </p:contentPart>
        </mc:Choice>
        <mc:Fallback xmlns="">
          <p:pic>
            <p:nvPicPr>
              <p:cNvPr id="26" name="Ink 25">
                <a:extLst>
                  <a:ext uri="{FF2B5EF4-FFF2-40B4-BE49-F238E27FC236}">
                    <a16:creationId xmlns:a16="http://schemas.microsoft.com/office/drawing/2014/main" id="{5F7E2930-57D9-4A25-9625-1A23315EF70E}"/>
                  </a:ext>
                </a:extLst>
              </p:cNvPr>
              <p:cNvPicPr/>
              <p:nvPr/>
            </p:nvPicPr>
            <p:blipFill>
              <a:blip r:embed="rId8"/>
              <a:stretch>
                <a:fillRect/>
              </a:stretch>
            </p:blipFill>
            <p:spPr>
              <a:xfrm>
                <a:off x="2189375" y="1626706"/>
                <a:ext cx="38880" cy="17640"/>
              </a:xfrm>
              <a:prstGeom prst="rect">
                <a:avLst/>
              </a:prstGeom>
            </p:spPr>
          </p:pic>
        </mc:Fallback>
      </mc:AlternateContent>
      <p:sp>
        <p:nvSpPr>
          <p:cNvPr id="7" name="Title 6">
            <a:extLst>
              <a:ext uri="{FF2B5EF4-FFF2-40B4-BE49-F238E27FC236}">
                <a16:creationId xmlns:a16="http://schemas.microsoft.com/office/drawing/2014/main" id="{EEAB47F0-B42C-42BC-A0A8-592A31AF9A74}"/>
              </a:ext>
            </a:extLst>
          </p:cNvPr>
          <p:cNvSpPr>
            <a:spLocks noGrp="1"/>
          </p:cNvSpPr>
          <p:nvPr>
            <p:ph type="ctrTitle"/>
          </p:nvPr>
        </p:nvSpPr>
        <p:spPr>
          <a:xfrm>
            <a:off x="457200" y="76200"/>
            <a:ext cx="7772400" cy="1470025"/>
          </a:xfrm>
        </p:spPr>
        <p:txBody>
          <a:bodyPr/>
          <a:lstStyle/>
          <a:p>
            <a:pPr algn="l"/>
            <a:r>
              <a:rPr lang="en-US" b="1" dirty="0"/>
              <a:t>Introduction to Oceanography: </a:t>
            </a:r>
            <a:br>
              <a:rPr lang="en-US" b="1" dirty="0"/>
            </a:br>
            <a:r>
              <a:rPr lang="en-US" b="1" dirty="0"/>
              <a:t>Basics of Marine Ecology</a:t>
            </a:r>
          </a:p>
        </p:txBody>
      </p:sp>
      <p:pic>
        <p:nvPicPr>
          <p:cNvPr id="6" name="Picture 5" descr="The image shows colorful corals attached to the seafloor and each other, with dozens of fish crowding the water overhead.">
            <a:extLst>
              <a:ext uri="{FF2B5EF4-FFF2-40B4-BE49-F238E27FC236}">
                <a16:creationId xmlns:a16="http://schemas.microsoft.com/office/drawing/2014/main" id="{3057FAAA-9479-499F-B9CC-446E7BE32FF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6199" b="6419"/>
          <a:stretch/>
        </p:blipFill>
        <p:spPr>
          <a:xfrm>
            <a:off x="0" y="1373969"/>
            <a:ext cx="9144000" cy="4704660"/>
          </a:xfrm>
          <a:prstGeom prst="rect">
            <a:avLst/>
          </a:prstGeom>
        </p:spPr>
      </p:pic>
    </p:spTree>
    <p:extLst>
      <p:ext uri="{BB962C8B-B14F-4D97-AF65-F5344CB8AC3E}">
        <p14:creationId xmlns:p14="http://schemas.microsoft.com/office/powerpoint/2010/main" val="32515663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2800" b="1" dirty="0"/>
              <a:t>Animals that can swim faster than the current are </a:t>
            </a:r>
            <a:r>
              <a:rPr lang="en-US" sz="2800" b="1" dirty="0">
                <a:solidFill>
                  <a:schemeClr val="tx2"/>
                </a:solidFill>
              </a:rPr>
              <a:t>nekton</a:t>
            </a:r>
          </a:p>
        </p:txBody>
      </p:sp>
      <p:sp>
        <p:nvSpPr>
          <p:cNvPr id="5" name="TextBox 4"/>
          <p:cNvSpPr txBox="1"/>
          <p:nvPr/>
        </p:nvSpPr>
        <p:spPr>
          <a:xfrm>
            <a:off x="228600" y="6257092"/>
            <a:ext cx="8610600" cy="646331"/>
          </a:xfrm>
          <a:prstGeom prst="rect">
            <a:avLst/>
          </a:prstGeom>
          <a:noFill/>
        </p:spPr>
        <p:txBody>
          <a:bodyPr wrap="square" rtlCol="0">
            <a:spAutoFit/>
          </a:bodyPr>
          <a:lstStyle/>
          <a:p>
            <a:r>
              <a:rPr lang="en-US" sz="2400" dirty="0">
                <a:latin typeface="Kalinga" pitchFamily="2" charset="0"/>
                <a:cs typeface="Kalinga" pitchFamily="2" charset="0"/>
              </a:rPr>
              <a:t>The sea turtle is a member of the nekton. </a:t>
            </a:r>
          </a:p>
          <a:p>
            <a:r>
              <a:rPr lang="en-US" sz="1200" i="1" dirty="0">
                <a:latin typeface="Kalinga" pitchFamily="2" charset="0"/>
                <a:cs typeface="Kalinga" pitchFamily="2" charset="0"/>
              </a:rPr>
              <a:t>Image : NOAA</a:t>
            </a:r>
          </a:p>
        </p:txBody>
      </p:sp>
      <p:pic>
        <p:nvPicPr>
          <p:cNvPr id="6" name="Picture 5" descr="A turtle swimming under water&#10;&#10;">
            <a:extLst>
              <a:ext uri="{FF2B5EF4-FFF2-40B4-BE49-F238E27FC236}">
                <a16:creationId xmlns:a16="http://schemas.microsoft.com/office/drawing/2014/main" id="{A28B824F-7665-4C15-8385-2B9F3C2908BB}"/>
              </a:ext>
            </a:extLst>
          </p:cNvPr>
          <p:cNvPicPr>
            <a:picLocks noChangeAspect="1"/>
          </p:cNvPicPr>
          <p:nvPr/>
        </p:nvPicPr>
        <p:blipFill rotWithShape="1">
          <a:blip r:embed="rId3">
            <a:extLst>
              <a:ext uri="{28A0092B-C50C-407E-A947-70E740481C1C}">
                <a14:useLocalDpi xmlns:a14="http://schemas.microsoft.com/office/drawing/2010/main" val="0"/>
              </a:ext>
            </a:extLst>
          </a:blip>
          <a:srcRect b="5623"/>
          <a:stretch/>
        </p:blipFill>
        <p:spPr>
          <a:xfrm>
            <a:off x="0" y="1295400"/>
            <a:ext cx="9144000" cy="485429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2800" b="1" dirty="0"/>
              <a:t>Organisms that live on the seafloor are members of the </a:t>
            </a:r>
            <a:r>
              <a:rPr lang="en-US" sz="2800" b="1" dirty="0">
                <a:solidFill>
                  <a:schemeClr val="tx2"/>
                </a:solidFill>
              </a:rPr>
              <a:t>benthos</a:t>
            </a:r>
            <a:endParaRPr lang="en-US" sz="2800" b="1" dirty="0"/>
          </a:p>
        </p:txBody>
      </p:sp>
      <p:pic>
        <p:nvPicPr>
          <p:cNvPr id="8194" name="Picture 2" descr="Hundreds of mussel shells completely cover the seafloor to the point that all we see are mussels. Dozens of small crabs are crawling around on the mussels."/>
          <p:cNvPicPr>
            <a:picLocks noChangeAspect="1" noChangeArrowheads="1"/>
          </p:cNvPicPr>
          <p:nvPr/>
        </p:nvPicPr>
        <p:blipFill>
          <a:blip r:embed="rId3" cstate="print"/>
          <a:srcRect/>
          <a:stretch>
            <a:fillRect/>
          </a:stretch>
        </p:blipFill>
        <p:spPr bwMode="auto">
          <a:xfrm>
            <a:off x="3352800" y="1524000"/>
            <a:ext cx="5562600" cy="4171950"/>
          </a:xfrm>
          <a:prstGeom prst="rect">
            <a:avLst/>
          </a:prstGeom>
          <a:noFill/>
          <a:ln w="9525">
            <a:noFill/>
            <a:miter lim="800000"/>
            <a:headEnd/>
            <a:tailEnd/>
          </a:ln>
        </p:spPr>
      </p:pic>
      <p:sp>
        <p:nvSpPr>
          <p:cNvPr id="5" name="TextBox 4"/>
          <p:cNvSpPr txBox="1"/>
          <p:nvPr/>
        </p:nvSpPr>
        <p:spPr>
          <a:xfrm>
            <a:off x="3160990" y="5738336"/>
            <a:ext cx="5625258" cy="584775"/>
          </a:xfrm>
          <a:prstGeom prst="rect">
            <a:avLst/>
          </a:prstGeom>
          <a:noFill/>
        </p:spPr>
        <p:txBody>
          <a:bodyPr wrap="none" rtlCol="0">
            <a:spAutoFit/>
          </a:bodyPr>
          <a:lstStyle/>
          <a:p>
            <a:r>
              <a:rPr lang="en-US" sz="2000" dirty="0">
                <a:latin typeface="Kalinga" pitchFamily="2" charset="0"/>
                <a:cs typeface="Kalinga" pitchFamily="2" charset="0"/>
              </a:rPr>
              <a:t>Mussels on the seafloor (with small white crabs)</a:t>
            </a:r>
          </a:p>
          <a:p>
            <a:r>
              <a:rPr lang="en-US" sz="1200" i="1" dirty="0">
                <a:latin typeface="Kalinga" pitchFamily="2" charset="0"/>
                <a:cs typeface="Kalinga" pitchFamily="2" charset="0"/>
              </a:rPr>
              <a:t>Image: NOAA image</a:t>
            </a:r>
          </a:p>
        </p:txBody>
      </p:sp>
      <p:sp>
        <p:nvSpPr>
          <p:cNvPr id="3" name="Content Placeholder 2"/>
          <p:cNvSpPr>
            <a:spLocks noGrp="1"/>
          </p:cNvSpPr>
          <p:nvPr>
            <p:ph idx="1"/>
          </p:nvPr>
        </p:nvSpPr>
        <p:spPr>
          <a:xfrm>
            <a:off x="685800" y="2286000"/>
            <a:ext cx="2895600" cy="1828800"/>
          </a:xfrm>
          <a:solidFill>
            <a:schemeClr val="bg1">
              <a:lumMod val="50000"/>
            </a:schemeClr>
          </a:solidFill>
        </p:spPr>
        <p:txBody>
          <a:bodyPr/>
          <a:lstStyle/>
          <a:p>
            <a:pPr marL="0" indent="0">
              <a:buNone/>
            </a:pPr>
            <a:r>
              <a:rPr lang="en-US" sz="2400" dirty="0">
                <a:solidFill>
                  <a:schemeClr val="tx1"/>
                </a:solidFill>
              </a:rPr>
              <a:t>The benthos lives in the benthic realm, either ON the seafloor, or burrowing into it.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91CB1-52C8-4F6D-87EC-8FEA12214F03}"/>
              </a:ext>
            </a:extLst>
          </p:cNvPr>
          <p:cNvSpPr>
            <a:spLocks noGrp="1"/>
          </p:cNvSpPr>
          <p:nvPr>
            <p:ph type="title"/>
          </p:nvPr>
        </p:nvSpPr>
        <p:spPr/>
        <p:txBody>
          <a:bodyPr/>
          <a:lstStyle/>
          <a:p>
            <a:r>
              <a:rPr lang="en-US" dirty="0"/>
              <a:t>We also distinguish </a:t>
            </a:r>
            <a:r>
              <a:rPr lang="en-US" dirty="0">
                <a:solidFill>
                  <a:schemeClr val="tx2"/>
                </a:solidFill>
              </a:rPr>
              <a:t>pelagic</a:t>
            </a:r>
            <a:r>
              <a:rPr lang="en-US" dirty="0"/>
              <a:t> and </a:t>
            </a:r>
            <a:r>
              <a:rPr lang="en-US" dirty="0">
                <a:solidFill>
                  <a:schemeClr val="tx2"/>
                </a:solidFill>
              </a:rPr>
              <a:t>benthic</a:t>
            </a:r>
            <a:r>
              <a:rPr lang="en-US" dirty="0"/>
              <a:t> organisms</a:t>
            </a:r>
          </a:p>
        </p:txBody>
      </p:sp>
      <p:pic>
        <p:nvPicPr>
          <p:cNvPr id="5" name="Picture 4" descr="A whale jumping out of the water&#10;&#10;">
            <a:extLst>
              <a:ext uri="{FF2B5EF4-FFF2-40B4-BE49-F238E27FC236}">
                <a16:creationId xmlns:a16="http://schemas.microsoft.com/office/drawing/2014/main" id="{111A0F90-8891-4C33-BC71-896FA3ADDA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652587"/>
            <a:ext cx="4154229" cy="2767013"/>
          </a:xfrm>
          <a:prstGeom prst="rect">
            <a:avLst/>
          </a:prstGeom>
        </p:spPr>
      </p:pic>
      <p:sp>
        <p:nvSpPr>
          <p:cNvPr id="6" name="TextBox 5">
            <a:extLst>
              <a:ext uri="{FF2B5EF4-FFF2-40B4-BE49-F238E27FC236}">
                <a16:creationId xmlns:a16="http://schemas.microsoft.com/office/drawing/2014/main" id="{54773A67-E096-4393-8F16-A6AA3E0F0493}"/>
              </a:ext>
            </a:extLst>
          </p:cNvPr>
          <p:cNvSpPr txBox="1"/>
          <p:nvPr/>
        </p:nvSpPr>
        <p:spPr>
          <a:xfrm>
            <a:off x="381000" y="4800600"/>
            <a:ext cx="4114800" cy="892552"/>
          </a:xfrm>
          <a:prstGeom prst="rect">
            <a:avLst/>
          </a:prstGeom>
          <a:solidFill>
            <a:schemeClr val="bg1">
              <a:lumMod val="50000"/>
            </a:schemeClr>
          </a:solidFill>
        </p:spPr>
        <p:txBody>
          <a:bodyPr wrap="square" rtlCol="0">
            <a:spAutoFit/>
          </a:bodyPr>
          <a:lstStyle/>
          <a:p>
            <a:r>
              <a:rPr lang="en-US" sz="2000" dirty="0">
                <a:latin typeface="Kalinga" panose="020B0502040204020203" pitchFamily="34" charset="0"/>
                <a:cs typeface="Kalinga" panose="020B0502040204020203" pitchFamily="34" charset="0"/>
              </a:rPr>
              <a:t>Pelagic organisms, like this whale, live IN the water column. </a:t>
            </a:r>
          </a:p>
          <a:p>
            <a:r>
              <a:rPr lang="en-US" sz="1200" i="1" dirty="0">
                <a:latin typeface="Kalinga" panose="020B0502040204020203" pitchFamily="34" charset="0"/>
                <a:cs typeface="Kalinga" panose="020B0502040204020203" pitchFamily="34" charset="0"/>
              </a:rPr>
              <a:t>Photo: Doug Perrine, NOAA</a:t>
            </a:r>
            <a:endParaRPr lang="en-US" sz="1200" dirty="0">
              <a:latin typeface="Kalinga" panose="020B0502040204020203" pitchFamily="34" charset="0"/>
              <a:cs typeface="Kalinga" panose="020B0502040204020203" pitchFamily="34" charset="0"/>
            </a:endParaRPr>
          </a:p>
        </p:txBody>
      </p:sp>
      <p:sp>
        <p:nvSpPr>
          <p:cNvPr id="7" name="TextBox 6">
            <a:extLst>
              <a:ext uri="{FF2B5EF4-FFF2-40B4-BE49-F238E27FC236}">
                <a16:creationId xmlns:a16="http://schemas.microsoft.com/office/drawing/2014/main" id="{3D17D072-B9F3-489D-823D-902FD53FEE11}"/>
              </a:ext>
            </a:extLst>
          </p:cNvPr>
          <p:cNvSpPr txBox="1"/>
          <p:nvPr/>
        </p:nvSpPr>
        <p:spPr>
          <a:xfrm>
            <a:off x="4800600" y="4800600"/>
            <a:ext cx="4114800" cy="892552"/>
          </a:xfrm>
          <a:prstGeom prst="rect">
            <a:avLst/>
          </a:prstGeom>
          <a:solidFill>
            <a:schemeClr val="bg1">
              <a:lumMod val="50000"/>
            </a:schemeClr>
          </a:solidFill>
        </p:spPr>
        <p:txBody>
          <a:bodyPr wrap="square" rtlCol="0">
            <a:spAutoFit/>
          </a:bodyPr>
          <a:lstStyle/>
          <a:p>
            <a:r>
              <a:rPr lang="en-US" sz="2000" dirty="0">
                <a:latin typeface="Kalinga" panose="020B0502040204020203" pitchFamily="34" charset="0"/>
                <a:cs typeface="Kalinga" panose="020B0502040204020203" pitchFamily="34" charset="0"/>
              </a:rPr>
              <a:t>Pelagic organisms, like this sponge, live ON the seafloor. </a:t>
            </a:r>
          </a:p>
          <a:p>
            <a:r>
              <a:rPr lang="en-US" sz="1200" i="1" dirty="0">
                <a:latin typeface="Kalinga" panose="020B0502040204020203" pitchFamily="34" charset="0"/>
                <a:cs typeface="Kalinga" panose="020B0502040204020203" pitchFamily="34" charset="0"/>
              </a:rPr>
              <a:t>Photo: NOAA</a:t>
            </a:r>
            <a:endParaRPr lang="en-US" sz="1200" dirty="0">
              <a:latin typeface="Kalinga" panose="020B0502040204020203" pitchFamily="34" charset="0"/>
              <a:cs typeface="Kalinga" panose="020B0502040204020203" pitchFamily="34" charset="0"/>
            </a:endParaRPr>
          </a:p>
        </p:txBody>
      </p:sp>
      <p:pic>
        <p:nvPicPr>
          <p:cNvPr id="9" name="Picture 8" descr="The sponge looks like a lot of tubes sort of stuck together, each with a small hope at the top. The sides are covered with bumps. It is growing on a coloby of corals, whose surface looks a bit like a brain.">
            <a:extLst>
              <a:ext uri="{FF2B5EF4-FFF2-40B4-BE49-F238E27FC236}">
                <a16:creationId xmlns:a16="http://schemas.microsoft.com/office/drawing/2014/main" id="{45226A61-A285-4283-A5B6-8B743F3026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9200" y="1676400"/>
            <a:ext cx="3657600" cy="2737118"/>
          </a:xfrm>
          <a:prstGeom prst="rect">
            <a:avLst/>
          </a:prstGeom>
        </p:spPr>
      </p:pic>
    </p:spTree>
    <p:extLst>
      <p:ext uri="{BB962C8B-B14F-4D97-AF65-F5344CB8AC3E}">
        <p14:creationId xmlns:p14="http://schemas.microsoft.com/office/powerpoint/2010/main" val="17511094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ABF4C-EFF9-4320-A80B-21153FEA19A4}"/>
              </a:ext>
            </a:extLst>
          </p:cNvPr>
          <p:cNvSpPr>
            <a:spLocks noGrp="1"/>
          </p:cNvSpPr>
          <p:nvPr>
            <p:ph type="title"/>
          </p:nvPr>
        </p:nvSpPr>
        <p:spPr/>
        <p:txBody>
          <a:bodyPr/>
          <a:lstStyle/>
          <a:p>
            <a:r>
              <a:rPr lang="en-US" dirty="0">
                <a:solidFill>
                  <a:schemeClr val="tx2"/>
                </a:solidFill>
                <a:latin typeface="Bradley Hand ITC" panose="03070402050302030203" pitchFamily="66" charset="0"/>
              </a:rPr>
              <a:t>Think, pair, share: </a:t>
            </a:r>
            <a:r>
              <a:rPr lang="en-US" dirty="0"/>
              <a:t>Are all members of the benthos benthic?</a:t>
            </a:r>
          </a:p>
        </p:txBody>
      </p:sp>
    </p:spTree>
    <p:extLst>
      <p:ext uri="{BB962C8B-B14F-4D97-AF65-F5344CB8AC3E}">
        <p14:creationId xmlns:p14="http://schemas.microsoft.com/office/powerpoint/2010/main" val="31578325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ABF4C-EFF9-4320-A80B-21153FEA19A4}"/>
              </a:ext>
            </a:extLst>
          </p:cNvPr>
          <p:cNvSpPr>
            <a:spLocks noGrp="1"/>
          </p:cNvSpPr>
          <p:nvPr>
            <p:ph type="title"/>
          </p:nvPr>
        </p:nvSpPr>
        <p:spPr/>
        <p:txBody>
          <a:bodyPr/>
          <a:lstStyle/>
          <a:p>
            <a:r>
              <a:rPr lang="en-US" dirty="0">
                <a:solidFill>
                  <a:schemeClr val="tx2"/>
                </a:solidFill>
                <a:latin typeface="Bradley Hand ITC" panose="03070402050302030203" pitchFamily="66" charset="0"/>
              </a:rPr>
              <a:t>Think, pair, share: </a:t>
            </a:r>
            <a:r>
              <a:rPr lang="en-US" dirty="0"/>
              <a:t>Which organisms are pelagic?</a:t>
            </a:r>
          </a:p>
        </p:txBody>
      </p:sp>
    </p:spTree>
    <p:extLst>
      <p:ext uri="{BB962C8B-B14F-4D97-AF65-F5344CB8AC3E}">
        <p14:creationId xmlns:p14="http://schemas.microsoft.com/office/powerpoint/2010/main" val="8692969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6EA2580-D79E-49E4-90B4-868FE4624C5B}"/>
              </a:ext>
            </a:extLst>
          </p:cNvPr>
          <p:cNvSpPr>
            <a:spLocks noGrp="1"/>
          </p:cNvSpPr>
          <p:nvPr>
            <p:ph type="title"/>
          </p:nvPr>
        </p:nvSpPr>
        <p:spPr/>
        <p:txBody>
          <a:bodyPr/>
          <a:lstStyle/>
          <a:p>
            <a:r>
              <a:rPr lang="en-US" dirty="0">
                <a:solidFill>
                  <a:schemeClr val="tx2"/>
                </a:solidFill>
                <a:latin typeface="Bradley Hand ITC" panose="03070402050302030203" pitchFamily="66" charset="0"/>
              </a:rPr>
              <a:t>Practice problem: </a:t>
            </a:r>
            <a:r>
              <a:rPr lang="en-US" dirty="0"/>
              <a:t>Match the picture to the term.</a:t>
            </a:r>
          </a:p>
        </p:txBody>
      </p:sp>
      <p:sp>
        <p:nvSpPr>
          <p:cNvPr id="6" name="Content Placeholder 5">
            <a:extLst>
              <a:ext uri="{FF2B5EF4-FFF2-40B4-BE49-F238E27FC236}">
                <a16:creationId xmlns:a16="http://schemas.microsoft.com/office/drawing/2014/main" id="{28E73C44-D140-40E2-9261-71588D7E29E9}"/>
              </a:ext>
            </a:extLst>
          </p:cNvPr>
          <p:cNvSpPr>
            <a:spLocks noGrp="1"/>
          </p:cNvSpPr>
          <p:nvPr>
            <p:ph idx="1"/>
          </p:nvPr>
        </p:nvSpPr>
        <p:spPr>
          <a:xfrm>
            <a:off x="609600" y="1295400"/>
            <a:ext cx="2209800" cy="1524000"/>
          </a:xfrm>
        </p:spPr>
        <p:txBody>
          <a:bodyPr/>
          <a:lstStyle/>
          <a:p>
            <a:pPr marL="514350" indent="-514350">
              <a:buAutoNum type="alphaUcPeriod"/>
            </a:pPr>
            <a:r>
              <a:rPr lang="en-US" dirty="0"/>
              <a:t>Plankton</a:t>
            </a:r>
          </a:p>
          <a:p>
            <a:pPr marL="514350" indent="-514350">
              <a:buAutoNum type="alphaUcPeriod"/>
            </a:pPr>
            <a:r>
              <a:rPr lang="en-US" dirty="0"/>
              <a:t>Nekton</a:t>
            </a:r>
          </a:p>
          <a:p>
            <a:pPr marL="514350" indent="-514350">
              <a:buAutoNum type="alphaUcPeriod"/>
            </a:pPr>
            <a:r>
              <a:rPr lang="en-US" dirty="0"/>
              <a:t>Benthos</a:t>
            </a:r>
          </a:p>
        </p:txBody>
      </p:sp>
      <p:pic>
        <p:nvPicPr>
          <p:cNvPr id="8" name="Picture 7" descr="A shark swimming under water&#10;&#10;Description automatically generated">
            <a:extLst>
              <a:ext uri="{FF2B5EF4-FFF2-40B4-BE49-F238E27FC236}">
                <a16:creationId xmlns:a16="http://schemas.microsoft.com/office/drawing/2014/main" id="{5EF50689-1CA0-4606-BC17-F8665CBF4B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2800" y="1066800"/>
            <a:ext cx="4369615" cy="2452997"/>
          </a:xfrm>
          <a:prstGeom prst="rect">
            <a:avLst/>
          </a:prstGeom>
        </p:spPr>
      </p:pic>
      <p:pic>
        <p:nvPicPr>
          <p:cNvPr id="10" name="Picture 9" descr="A picture containing a jellyfish&#10;&#10;">
            <a:extLst>
              <a:ext uri="{FF2B5EF4-FFF2-40B4-BE49-F238E27FC236}">
                <a16:creationId xmlns:a16="http://schemas.microsoft.com/office/drawing/2014/main" id="{D144EAEF-6492-418D-A484-541467D2FC0E}"/>
              </a:ext>
            </a:extLst>
          </p:cNvPr>
          <p:cNvPicPr>
            <a:picLocks noChangeAspect="1"/>
          </p:cNvPicPr>
          <p:nvPr/>
        </p:nvPicPr>
        <p:blipFill rotWithShape="1">
          <a:blip r:embed="rId4">
            <a:extLst>
              <a:ext uri="{28A0092B-C50C-407E-A947-70E740481C1C}">
                <a14:useLocalDpi xmlns:a14="http://schemas.microsoft.com/office/drawing/2010/main" val="0"/>
              </a:ext>
            </a:extLst>
          </a:blip>
          <a:srcRect l="14240" r="13027"/>
          <a:stretch/>
        </p:blipFill>
        <p:spPr>
          <a:xfrm>
            <a:off x="457200" y="3429000"/>
            <a:ext cx="2752676" cy="2838450"/>
          </a:xfrm>
          <a:prstGeom prst="rect">
            <a:avLst/>
          </a:prstGeom>
        </p:spPr>
      </p:pic>
      <p:pic>
        <p:nvPicPr>
          <p:cNvPr id="12" name="Picture 11" descr="A picture containing a large marine snail crawling on its foot on the seafloor&#10;&#10;">
            <a:extLst>
              <a:ext uri="{FF2B5EF4-FFF2-40B4-BE49-F238E27FC236}">
                <a16:creationId xmlns:a16="http://schemas.microsoft.com/office/drawing/2014/main" id="{DE827A73-541B-458D-B3F1-4D5DD91D21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86400" y="3657600"/>
            <a:ext cx="2971800" cy="2971800"/>
          </a:xfrm>
          <a:prstGeom prst="rect">
            <a:avLst/>
          </a:prstGeom>
        </p:spPr>
      </p:pic>
      <p:sp>
        <p:nvSpPr>
          <p:cNvPr id="13" name="TextBox 12">
            <a:extLst>
              <a:ext uri="{FF2B5EF4-FFF2-40B4-BE49-F238E27FC236}">
                <a16:creationId xmlns:a16="http://schemas.microsoft.com/office/drawing/2014/main" id="{AA7BA444-23EE-401B-9AFD-B136CB9927B7}"/>
              </a:ext>
            </a:extLst>
          </p:cNvPr>
          <p:cNvSpPr txBox="1"/>
          <p:nvPr/>
        </p:nvSpPr>
        <p:spPr>
          <a:xfrm>
            <a:off x="533400" y="6400800"/>
            <a:ext cx="1414170" cy="276999"/>
          </a:xfrm>
          <a:prstGeom prst="rect">
            <a:avLst/>
          </a:prstGeom>
          <a:noFill/>
        </p:spPr>
        <p:txBody>
          <a:bodyPr wrap="none" rtlCol="0">
            <a:spAutoFit/>
          </a:bodyPr>
          <a:lstStyle/>
          <a:p>
            <a:r>
              <a:rPr lang="en-US" sz="1200" i="1" dirty="0">
                <a:latin typeface="Kalinga" panose="020B0502040204020203" pitchFamily="34" charset="0"/>
                <a:cs typeface="Kalinga" panose="020B0502040204020203" pitchFamily="34" charset="0"/>
              </a:rPr>
              <a:t>All images: NOAA</a:t>
            </a:r>
          </a:p>
        </p:txBody>
      </p:sp>
      <p:sp>
        <p:nvSpPr>
          <p:cNvPr id="14" name="TextBox 13">
            <a:extLst>
              <a:ext uri="{FF2B5EF4-FFF2-40B4-BE49-F238E27FC236}">
                <a16:creationId xmlns:a16="http://schemas.microsoft.com/office/drawing/2014/main" id="{67DEB476-4A61-467D-8E06-269CB27AFA07}"/>
              </a:ext>
            </a:extLst>
          </p:cNvPr>
          <p:cNvSpPr txBox="1"/>
          <p:nvPr/>
        </p:nvSpPr>
        <p:spPr>
          <a:xfrm>
            <a:off x="3429000" y="2971800"/>
            <a:ext cx="383438" cy="400110"/>
          </a:xfrm>
          <a:prstGeom prst="rect">
            <a:avLst/>
          </a:prstGeom>
          <a:noFill/>
        </p:spPr>
        <p:txBody>
          <a:bodyPr wrap="none" rtlCol="0">
            <a:spAutoFit/>
          </a:bodyPr>
          <a:lstStyle/>
          <a:p>
            <a:r>
              <a:rPr lang="en-US" sz="2000" dirty="0">
                <a:latin typeface="Kalinga" panose="020B0502040204020203" pitchFamily="34" charset="0"/>
                <a:cs typeface="Kalinga" panose="020B0502040204020203" pitchFamily="34" charset="0"/>
              </a:rPr>
              <a:t>1.</a:t>
            </a:r>
          </a:p>
        </p:txBody>
      </p:sp>
      <p:sp>
        <p:nvSpPr>
          <p:cNvPr id="15" name="TextBox 14">
            <a:extLst>
              <a:ext uri="{FF2B5EF4-FFF2-40B4-BE49-F238E27FC236}">
                <a16:creationId xmlns:a16="http://schemas.microsoft.com/office/drawing/2014/main" id="{46DB0D3C-19F9-4AEE-8771-798F600F662A}"/>
              </a:ext>
            </a:extLst>
          </p:cNvPr>
          <p:cNvSpPr txBox="1"/>
          <p:nvPr/>
        </p:nvSpPr>
        <p:spPr>
          <a:xfrm>
            <a:off x="5562600" y="6172200"/>
            <a:ext cx="383438" cy="400110"/>
          </a:xfrm>
          <a:prstGeom prst="rect">
            <a:avLst/>
          </a:prstGeom>
          <a:noFill/>
        </p:spPr>
        <p:txBody>
          <a:bodyPr wrap="none" rtlCol="0">
            <a:spAutoFit/>
          </a:bodyPr>
          <a:lstStyle/>
          <a:p>
            <a:r>
              <a:rPr lang="en-US" sz="2000" dirty="0">
                <a:latin typeface="Kalinga" panose="020B0502040204020203" pitchFamily="34" charset="0"/>
                <a:cs typeface="Kalinga" panose="020B0502040204020203" pitchFamily="34" charset="0"/>
              </a:rPr>
              <a:t>2.</a:t>
            </a:r>
          </a:p>
        </p:txBody>
      </p:sp>
      <p:sp>
        <p:nvSpPr>
          <p:cNvPr id="16" name="TextBox 15">
            <a:extLst>
              <a:ext uri="{FF2B5EF4-FFF2-40B4-BE49-F238E27FC236}">
                <a16:creationId xmlns:a16="http://schemas.microsoft.com/office/drawing/2014/main" id="{B6175A7A-45CB-4490-89EA-50ED58A39D55}"/>
              </a:ext>
            </a:extLst>
          </p:cNvPr>
          <p:cNvSpPr txBox="1"/>
          <p:nvPr/>
        </p:nvSpPr>
        <p:spPr>
          <a:xfrm>
            <a:off x="381000" y="5867400"/>
            <a:ext cx="383438" cy="400110"/>
          </a:xfrm>
          <a:prstGeom prst="rect">
            <a:avLst/>
          </a:prstGeom>
          <a:noFill/>
        </p:spPr>
        <p:txBody>
          <a:bodyPr wrap="none" rtlCol="0">
            <a:spAutoFit/>
          </a:bodyPr>
          <a:lstStyle/>
          <a:p>
            <a:r>
              <a:rPr lang="en-US" sz="2000" dirty="0">
                <a:latin typeface="Kalinga" panose="020B0502040204020203" pitchFamily="34" charset="0"/>
                <a:cs typeface="Kalinga" panose="020B0502040204020203" pitchFamily="34" charset="0"/>
              </a:rPr>
              <a:t>3.</a:t>
            </a:r>
          </a:p>
        </p:txBody>
      </p:sp>
    </p:spTree>
    <p:extLst>
      <p:ext uri="{BB962C8B-B14F-4D97-AF65-F5344CB8AC3E}">
        <p14:creationId xmlns:p14="http://schemas.microsoft.com/office/powerpoint/2010/main" val="17469408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692D3-44B3-410D-BDC4-D62201EDF88E}"/>
              </a:ext>
            </a:extLst>
          </p:cNvPr>
          <p:cNvSpPr>
            <a:spLocks noGrp="1"/>
          </p:cNvSpPr>
          <p:nvPr>
            <p:ph type="title"/>
          </p:nvPr>
        </p:nvSpPr>
        <p:spPr/>
        <p:txBody>
          <a:bodyPr/>
          <a:lstStyle/>
          <a:p>
            <a:r>
              <a:rPr lang="en-US" dirty="0"/>
              <a:t>Trophic strategies</a:t>
            </a:r>
          </a:p>
        </p:txBody>
      </p:sp>
      <p:sp>
        <p:nvSpPr>
          <p:cNvPr id="3" name="Text Placeholder 2">
            <a:extLst>
              <a:ext uri="{FF2B5EF4-FFF2-40B4-BE49-F238E27FC236}">
                <a16:creationId xmlns:a16="http://schemas.microsoft.com/office/drawing/2014/main" id="{F9411D87-259E-4FBE-A3CC-B2D363C99A9D}"/>
              </a:ext>
            </a:extLst>
          </p:cNvPr>
          <p:cNvSpPr>
            <a:spLocks noGrp="1"/>
          </p:cNvSpPr>
          <p:nvPr>
            <p:ph type="body" idx="1"/>
          </p:nvPr>
        </p:nvSpPr>
        <p:spPr/>
        <p:txBody>
          <a:bodyPr/>
          <a:lstStyle/>
          <a:p>
            <a:r>
              <a:rPr lang="en-US" dirty="0"/>
              <a:t>How do organisms feed in the ocean?</a:t>
            </a:r>
          </a:p>
        </p:txBody>
      </p:sp>
    </p:spTree>
    <p:extLst>
      <p:ext uri="{BB962C8B-B14F-4D97-AF65-F5344CB8AC3E}">
        <p14:creationId xmlns:p14="http://schemas.microsoft.com/office/powerpoint/2010/main" val="33367615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2800" b="1" dirty="0">
                <a:solidFill>
                  <a:schemeClr val="tx2"/>
                </a:solidFill>
              </a:rPr>
              <a:t>Autotrophs</a:t>
            </a:r>
            <a:r>
              <a:rPr lang="en-US" sz="2800" b="1" dirty="0"/>
              <a:t> create organic molecules; </a:t>
            </a:r>
            <a:br>
              <a:rPr lang="en-US" sz="2800" b="1" dirty="0"/>
            </a:br>
            <a:r>
              <a:rPr lang="en-US" sz="2800" b="1" dirty="0">
                <a:solidFill>
                  <a:schemeClr val="tx2"/>
                </a:solidFill>
              </a:rPr>
              <a:t>heterotrophs</a:t>
            </a:r>
            <a:r>
              <a:rPr lang="en-US" sz="2800" b="1" dirty="0"/>
              <a:t> do not</a:t>
            </a:r>
          </a:p>
        </p:txBody>
      </p:sp>
      <p:sp>
        <p:nvSpPr>
          <p:cNvPr id="3" name="TextBox 2">
            <a:extLst>
              <a:ext uri="{FF2B5EF4-FFF2-40B4-BE49-F238E27FC236}">
                <a16:creationId xmlns:a16="http://schemas.microsoft.com/office/drawing/2014/main" id="{A508E6D1-E5A5-498B-9D3B-834D0480BE55}"/>
              </a:ext>
            </a:extLst>
          </p:cNvPr>
          <p:cNvSpPr txBox="1"/>
          <p:nvPr/>
        </p:nvSpPr>
        <p:spPr>
          <a:xfrm>
            <a:off x="381000" y="1828800"/>
            <a:ext cx="2148345" cy="523220"/>
          </a:xfrm>
          <a:prstGeom prst="rect">
            <a:avLst/>
          </a:prstGeom>
          <a:noFill/>
        </p:spPr>
        <p:txBody>
          <a:bodyPr wrap="none" rtlCol="0">
            <a:spAutoFit/>
          </a:bodyPr>
          <a:lstStyle/>
          <a:p>
            <a:r>
              <a:rPr lang="en-US" sz="2800" b="1" dirty="0">
                <a:latin typeface="Kalinga" panose="020B0502040204020203" pitchFamily="34" charset="0"/>
                <a:cs typeface="Kalinga" panose="020B0502040204020203" pitchFamily="34" charset="0"/>
              </a:rPr>
              <a:t>Autotrophs</a:t>
            </a:r>
          </a:p>
        </p:txBody>
      </p:sp>
      <p:sp>
        <p:nvSpPr>
          <p:cNvPr id="4" name="TextBox 3">
            <a:extLst>
              <a:ext uri="{FF2B5EF4-FFF2-40B4-BE49-F238E27FC236}">
                <a16:creationId xmlns:a16="http://schemas.microsoft.com/office/drawing/2014/main" id="{9201F58D-6B18-4120-B868-BFDA131E424D}"/>
              </a:ext>
            </a:extLst>
          </p:cNvPr>
          <p:cNvSpPr txBox="1"/>
          <p:nvPr/>
        </p:nvSpPr>
        <p:spPr>
          <a:xfrm>
            <a:off x="6019800" y="1752600"/>
            <a:ext cx="2536272" cy="523220"/>
          </a:xfrm>
          <a:prstGeom prst="rect">
            <a:avLst/>
          </a:prstGeom>
          <a:noFill/>
        </p:spPr>
        <p:txBody>
          <a:bodyPr wrap="none" rtlCol="0">
            <a:spAutoFit/>
          </a:bodyPr>
          <a:lstStyle/>
          <a:p>
            <a:pPr algn="l"/>
            <a:r>
              <a:rPr lang="en-US" sz="2800" b="1" dirty="0">
                <a:latin typeface="Kalinga" panose="020B0502040204020203" pitchFamily="34" charset="0"/>
                <a:cs typeface="Kalinga" panose="020B0502040204020203" pitchFamily="34" charset="0"/>
              </a:rPr>
              <a:t>Heterotrophs</a:t>
            </a:r>
          </a:p>
        </p:txBody>
      </p:sp>
      <p:sp>
        <p:nvSpPr>
          <p:cNvPr id="6" name="TextBox 5">
            <a:extLst>
              <a:ext uri="{FF2B5EF4-FFF2-40B4-BE49-F238E27FC236}">
                <a16:creationId xmlns:a16="http://schemas.microsoft.com/office/drawing/2014/main" id="{2EE3E3BE-FB02-4291-93C1-4A96B5E3CD72}"/>
              </a:ext>
            </a:extLst>
          </p:cNvPr>
          <p:cNvSpPr txBox="1"/>
          <p:nvPr/>
        </p:nvSpPr>
        <p:spPr>
          <a:xfrm>
            <a:off x="3886200" y="2286000"/>
            <a:ext cx="1067921" cy="707886"/>
          </a:xfrm>
          <a:prstGeom prst="rect">
            <a:avLst/>
          </a:prstGeom>
          <a:noFill/>
        </p:spPr>
        <p:txBody>
          <a:bodyPr wrap="none" rtlCol="0">
            <a:spAutoFit/>
          </a:bodyPr>
          <a:lstStyle/>
          <a:p>
            <a:pPr algn="ctr"/>
            <a:r>
              <a:rPr lang="en-US" sz="2000" dirty="0">
                <a:latin typeface="Kalinga" panose="020B0502040204020203" pitchFamily="34" charset="0"/>
                <a:cs typeface="Kalinga" panose="020B0502040204020203" pitchFamily="34" charset="0"/>
              </a:rPr>
              <a:t>O</a:t>
            </a:r>
            <a:r>
              <a:rPr lang="en-US" sz="2000" baseline="-25000" dirty="0">
                <a:latin typeface="Kalinga" panose="020B0502040204020203" pitchFamily="34" charset="0"/>
                <a:cs typeface="Kalinga" panose="020B0502040204020203" pitchFamily="34" charset="0"/>
              </a:rPr>
              <a:t>2</a:t>
            </a:r>
          </a:p>
          <a:p>
            <a:pPr algn="ctr"/>
            <a:r>
              <a:rPr lang="en-US" sz="2000" dirty="0">
                <a:latin typeface="Kalinga" panose="020B0502040204020203" pitchFamily="34" charset="0"/>
                <a:cs typeface="Kalinga" panose="020B0502040204020203" pitchFamily="34" charset="0"/>
              </a:rPr>
              <a:t>oxygen</a:t>
            </a:r>
          </a:p>
        </p:txBody>
      </p:sp>
      <p:sp>
        <p:nvSpPr>
          <p:cNvPr id="7" name="TextBox 6">
            <a:extLst>
              <a:ext uri="{FF2B5EF4-FFF2-40B4-BE49-F238E27FC236}">
                <a16:creationId xmlns:a16="http://schemas.microsoft.com/office/drawing/2014/main" id="{6A45CDF2-B465-446B-8D36-5ABA11F0A869}"/>
              </a:ext>
            </a:extLst>
          </p:cNvPr>
          <p:cNvSpPr txBox="1"/>
          <p:nvPr/>
        </p:nvSpPr>
        <p:spPr>
          <a:xfrm>
            <a:off x="1219200" y="3352800"/>
            <a:ext cx="2042547" cy="707886"/>
          </a:xfrm>
          <a:prstGeom prst="rect">
            <a:avLst/>
          </a:prstGeom>
          <a:noFill/>
        </p:spPr>
        <p:txBody>
          <a:bodyPr wrap="none" rtlCol="0">
            <a:spAutoFit/>
          </a:bodyPr>
          <a:lstStyle/>
          <a:p>
            <a:pPr algn="ctr"/>
            <a:r>
              <a:rPr lang="en-US" sz="2000" dirty="0">
                <a:latin typeface="Kalinga" panose="020B0502040204020203" pitchFamily="34" charset="0"/>
                <a:cs typeface="Kalinga" panose="020B0502040204020203" pitchFamily="34" charset="0"/>
              </a:rPr>
              <a:t>(CH</a:t>
            </a:r>
            <a:r>
              <a:rPr lang="en-US" sz="2000" baseline="-25000" dirty="0">
                <a:latin typeface="Kalinga" panose="020B0502040204020203" pitchFamily="34" charset="0"/>
                <a:cs typeface="Kalinga" panose="020B0502040204020203" pitchFamily="34" charset="0"/>
              </a:rPr>
              <a:t>2</a:t>
            </a:r>
            <a:r>
              <a:rPr lang="en-US" sz="2000" dirty="0">
                <a:latin typeface="Kalinga" panose="020B0502040204020203" pitchFamily="34" charset="0"/>
                <a:cs typeface="Kalinga" panose="020B0502040204020203" pitchFamily="34" charset="0"/>
              </a:rPr>
              <a:t>O)</a:t>
            </a:r>
            <a:r>
              <a:rPr lang="en-US" sz="2000" baseline="-25000" dirty="0">
                <a:latin typeface="Kalinga" panose="020B0502040204020203" pitchFamily="34" charset="0"/>
                <a:cs typeface="Kalinga" panose="020B0502040204020203" pitchFamily="34" charset="0"/>
              </a:rPr>
              <a:t>n</a:t>
            </a:r>
          </a:p>
          <a:p>
            <a:pPr algn="ctr"/>
            <a:r>
              <a:rPr lang="en-US" sz="2000" dirty="0">
                <a:latin typeface="Kalinga" panose="020B0502040204020203" pitchFamily="34" charset="0"/>
                <a:cs typeface="Kalinga" panose="020B0502040204020203" pitchFamily="34" charset="0"/>
              </a:rPr>
              <a:t>organic carbon</a:t>
            </a:r>
          </a:p>
        </p:txBody>
      </p:sp>
      <p:sp>
        <p:nvSpPr>
          <p:cNvPr id="8" name="TextBox 7">
            <a:extLst>
              <a:ext uri="{FF2B5EF4-FFF2-40B4-BE49-F238E27FC236}">
                <a16:creationId xmlns:a16="http://schemas.microsoft.com/office/drawing/2014/main" id="{4B72962A-360E-4D07-B8B2-6A61202CC5AC}"/>
              </a:ext>
            </a:extLst>
          </p:cNvPr>
          <p:cNvSpPr txBox="1"/>
          <p:nvPr/>
        </p:nvSpPr>
        <p:spPr>
          <a:xfrm>
            <a:off x="5882253" y="3352800"/>
            <a:ext cx="2042547" cy="707886"/>
          </a:xfrm>
          <a:prstGeom prst="rect">
            <a:avLst/>
          </a:prstGeom>
          <a:noFill/>
        </p:spPr>
        <p:txBody>
          <a:bodyPr wrap="none" rtlCol="0">
            <a:spAutoFit/>
          </a:bodyPr>
          <a:lstStyle/>
          <a:p>
            <a:pPr algn="ctr"/>
            <a:r>
              <a:rPr lang="en-US" sz="2000" dirty="0">
                <a:latin typeface="Kalinga" panose="020B0502040204020203" pitchFamily="34" charset="0"/>
                <a:cs typeface="Kalinga" panose="020B0502040204020203" pitchFamily="34" charset="0"/>
              </a:rPr>
              <a:t>(CH</a:t>
            </a:r>
            <a:r>
              <a:rPr lang="en-US" sz="2000" baseline="-25000" dirty="0">
                <a:latin typeface="Kalinga" panose="020B0502040204020203" pitchFamily="34" charset="0"/>
                <a:cs typeface="Kalinga" panose="020B0502040204020203" pitchFamily="34" charset="0"/>
              </a:rPr>
              <a:t>2</a:t>
            </a:r>
            <a:r>
              <a:rPr lang="en-US" sz="2000" dirty="0">
                <a:latin typeface="Kalinga" panose="020B0502040204020203" pitchFamily="34" charset="0"/>
                <a:cs typeface="Kalinga" panose="020B0502040204020203" pitchFamily="34" charset="0"/>
              </a:rPr>
              <a:t>O)</a:t>
            </a:r>
            <a:r>
              <a:rPr lang="en-US" sz="2000" baseline="-25000" dirty="0">
                <a:latin typeface="Kalinga" panose="020B0502040204020203" pitchFamily="34" charset="0"/>
                <a:cs typeface="Kalinga" panose="020B0502040204020203" pitchFamily="34" charset="0"/>
              </a:rPr>
              <a:t>n</a:t>
            </a:r>
          </a:p>
          <a:p>
            <a:pPr algn="ctr"/>
            <a:r>
              <a:rPr lang="en-US" sz="2000" dirty="0">
                <a:latin typeface="Kalinga" panose="020B0502040204020203" pitchFamily="34" charset="0"/>
                <a:cs typeface="Kalinga" panose="020B0502040204020203" pitchFamily="34" charset="0"/>
              </a:rPr>
              <a:t>organic carbon</a:t>
            </a:r>
          </a:p>
        </p:txBody>
      </p:sp>
      <p:sp>
        <p:nvSpPr>
          <p:cNvPr id="9" name="TextBox 8">
            <a:extLst>
              <a:ext uri="{FF2B5EF4-FFF2-40B4-BE49-F238E27FC236}">
                <a16:creationId xmlns:a16="http://schemas.microsoft.com/office/drawing/2014/main" id="{ABBC1B42-A271-476A-A75F-E9EA6C11D162}"/>
              </a:ext>
            </a:extLst>
          </p:cNvPr>
          <p:cNvSpPr txBox="1"/>
          <p:nvPr/>
        </p:nvSpPr>
        <p:spPr>
          <a:xfrm>
            <a:off x="1828800" y="5486400"/>
            <a:ext cx="870751" cy="707886"/>
          </a:xfrm>
          <a:prstGeom prst="rect">
            <a:avLst/>
          </a:prstGeom>
          <a:noFill/>
        </p:spPr>
        <p:txBody>
          <a:bodyPr wrap="none" rtlCol="0">
            <a:spAutoFit/>
          </a:bodyPr>
          <a:lstStyle/>
          <a:p>
            <a:pPr algn="ctr"/>
            <a:r>
              <a:rPr lang="en-US" sz="2000" dirty="0">
                <a:latin typeface="Kalinga" panose="020B0502040204020203" pitchFamily="34" charset="0"/>
                <a:cs typeface="Kalinga" panose="020B0502040204020203" pitchFamily="34" charset="0"/>
              </a:rPr>
              <a:t>H</a:t>
            </a:r>
            <a:r>
              <a:rPr lang="en-US" sz="2000" baseline="-25000" dirty="0">
                <a:latin typeface="Kalinga" panose="020B0502040204020203" pitchFamily="34" charset="0"/>
                <a:cs typeface="Kalinga" panose="020B0502040204020203" pitchFamily="34" charset="0"/>
              </a:rPr>
              <a:t>2</a:t>
            </a:r>
            <a:r>
              <a:rPr lang="en-US" sz="2000" dirty="0">
                <a:latin typeface="Kalinga" panose="020B0502040204020203" pitchFamily="34" charset="0"/>
                <a:cs typeface="Kalinga" panose="020B0502040204020203" pitchFamily="34" charset="0"/>
              </a:rPr>
              <a:t>O</a:t>
            </a:r>
          </a:p>
          <a:p>
            <a:pPr algn="ctr"/>
            <a:r>
              <a:rPr lang="en-US" sz="2000" dirty="0">
                <a:latin typeface="Kalinga" panose="020B0502040204020203" pitchFamily="34" charset="0"/>
                <a:cs typeface="Kalinga" panose="020B0502040204020203" pitchFamily="34" charset="0"/>
              </a:rPr>
              <a:t>water</a:t>
            </a:r>
          </a:p>
        </p:txBody>
      </p:sp>
      <p:sp>
        <p:nvSpPr>
          <p:cNvPr id="10" name="TextBox 9">
            <a:extLst>
              <a:ext uri="{FF2B5EF4-FFF2-40B4-BE49-F238E27FC236}">
                <a16:creationId xmlns:a16="http://schemas.microsoft.com/office/drawing/2014/main" id="{F8EEE75B-9BCF-4E72-A6B5-A598E452031F}"/>
              </a:ext>
            </a:extLst>
          </p:cNvPr>
          <p:cNvSpPr txBox="1"/>
          <p:nvPr/>
        </p:nvSpPr>
        <p:spPr>
          <a:xfrm>
            <a:off x="5987249" y="5486400"/>
            <a:ext cx="870751" cy="707886"/>
          </a:xfrm>
          <a:prstGeom prst="rect">
            <a:avLst/>
          </a:prstGeom>
          <a:noFill/>
        </p:spPr>
        <p:txBody>
          <a:bodyPr wrap="none" rtlCol="0">
            <a:spAutoFit/>
          </a:bodyPr>
          <a:lstStyle/>
          <a:p>
            <a:pPr algn="ctr"/>
            <a:r>
              <a:rPr lang="en-US" sz="2000" dirty="0">
                <a:latin typeface="Kalinga" panose="020B0502040204020203" pitchFamily="34" charset="0"/>
                <a:cs typeface="Kalinga" panose="020B0502040204020203" pitchFamily="34" charset="0"/>
              </a:rPr>
              <a:t>H</a:t>
            </a:r>
            <a:r>
              <a:rPr lang="en-US" sz="2000" baseline="-25000" dirty="0">
                <a:latin typeface="Kalinga" panose="020B0502040204020203" pitchFamily="34" charset="0"/>
                <a:cs typeface="Kalinga" panose="020B0502040204020203" pitchFamily="34" charset="0"/>
              </a:rPr>
              <a:t>2</a:t>
            </a:r>
            <a:r>
              <a:rPr lang="en-US" sz="2000" dirty="0">
                <a:latin typeface="Kalinga" panose="020B0502040204020203" pitchFamily="34" charset="0"/>
                <a:cs typeface="Kalinga" panose="020B0502040204020203" pitchFamily="34" charset="0"/>
              </a:rPr>
              <a:t>O</a:t>
            </a:r>
          </a:p>
          <a:p>
            <a:pPr algn="ctr"/>
            <a:r>
              <a:rPr lang="en-US" sz="2000" dirty="0">
                <a:latin typeface="Kalinga" panose="020B0502040204020203" pitchFamily="34" charset="0"/>
                <a:cs typeface="Kalinga" panose="020B0502040204020203" pitchFamily="34" charset="0"/>
              </a:rPr>
              <a:t>water</a:t>
            </a:r>
          </a:p>
        </p:txBody>
      </p:sp>
      <p:sp>
        <p:nvSpPr>
          <p:cNvPr id="11" name="TextBox 10">
            <a:extLst>
              <a:ext uri="{FF2B5EF4-FFF2-40B4-BE49-F238E27FC236}">
                <a16:creationId xmlns:a16="http://schemas.microsoft.com/office/drawing/2014/main" id="{A1CFC48E-FD16-4B2E-BD60-BB557CE0F554}"/>
              </a:ext>
            </a:extLst>
          </p:cNvPr>
          <p:cNvSpPr txBox="1"/>
          <p:nvPr/>
        </p:nvSpPr>
        <p:spPr>
          <a:xfrm>
            <a:off x="3352800" y="6019800"/>
            <a:ext cx="1996059" cy="707886"/>
          </a:xfrm>
          <a:prstGeom prst="rect">
            <a:avLst/>
          </a:prstGeom>
          <a:noFill/>
        </p:spPr>
        <p:txBody>
          <a:bodyPr wrap="none" rtlCol="0">
            <a:spAutoFit/>
          </a:bodyPr>
          <a:lstStyle/>
          <a:p>
            <a:pPr algn="ctr"/>
            <a:r>
              <a:rPr lang="en-US" sz="2000" dirty="0">
                <a:latin typeface="Kalinga" panose="020B0502040204020203" pitchFamily="34" charset="0"/>
                <a:cs typeface="Kalinga" panose="020B0502040204020203" pitchFamily="34" charset="0"/>
              </a:rPr>
              <a:t>CO</a:t>
            </a:r>
            <a:r>
              <a:rPr lang="en-US" sz="2000" baseline="-25000" dirty="0">
                <a:latin typeface="Kalinga" panose="020B0502040204020203" pitchFamily="34" charset="0"/>
                <a:cs typeface="Kalinga" panose="020B0502040204020203" pitchFamily="34" charset="0"/>
              </a:rPr>
              <a:t>2</a:t>
            </a:r>
          </a:p>
          <a:p>
            <a:pPr algn="ctr"/>
            <a:r>
              <a:rPr lang="en-US" sz="2000" dirty="0">
                <a:latin typeface="Kalinga" panose="020B0502040204020203" pitchFamily="34" charset="0"/>
                <a:cs typeface="Kalinga" panose="020B0502040204020203" pitchFamily="34" charset="0"/>
              </a:rPr>
              <a:t>carbon dioxide</a:t>
            </a:r>
          </a:p>
        </p:txBody>
      </p:sp>
      <p:sp>
        <p:nvSpPr>
          <p:cNvPr id="12" name="TextBox 11">
            <a:extLst>
              <a:ext uri="{FF2B5EF4-FFF2-40B4-BE49-F238E27FC236}">
                <a16:creationId xmlns:a16="http://schemas.microsoft.com/office/drawing/2014/main" id="{15CA3390-48EE-4495-ACE6-AB59697F2F16}"/>
              </a:ext>
            </a:extLst>
          </p:cNvPr>
          <p:cNvSpPr txBox="1"/>
          <p:nvPr/>
        </p:nvSpPr>
        <p:spPr>
          <a:xfrm>
            <a:off x="7696200" y="4724400"/>
            <a:ext cx="1524000" cy="1015663"/>
          </a:xfrm>
          <a:prstGeom prst="rect">
            <a:avLst/>
          </a:prstGeom>
          <a:noFill/>
        </p:spPr>
        <p:txBody>
          <a:bodyPr wrap="square" rtlCol="0">
            <a:spAutoFit/>
          </a:bodyPr>
          <a:lstStyle/>
          <a:p>
            <a:pPr algn="ctr"/>
            <a:r>
              <a:rPr lang="en-US" sz="2000" dirty="0">
                <a:solidFill>
                  <a:srgbClr val="00B0F0"/>
                </a:solidFill>
                <a:latin typeface="Kalinga" panose="020B0502040204020203" pitchFamily="34" charset="0"/>
                <a:cs typeface="Kalinga" panose="020B0502040204020203" pitchFamily="34" charset="0"/>
              </a:rPr>
              <a:t>Biologic processes </a:t>
            </a:r>
            <a:r>
              <a:rPr lang="en-US" sz="2000" dirty="0">
                <a:latin typeface="Kalinga" panose="020B0502040204020203" pitchFamily="34" charset="0"/>
                <a:cs typeface="Kalinga" panose="020B0502040204020203" pitchFamily="34" charset="0"/>
              </a:rPr>
              <a:t>&amp; </a:t>
            </a:r>
            <a:r>
              <a:rPr lang="en-US" sz="2000" dirty="0">
                <a:solidFill>
                  <a:srgbClr val="FF0000"/>
                </a:solidFill>
                <a:latin typeface="Kalinga" panose="020B0502040204020203" pitchFamily="34" charset="0"/>
                <a:cs typeface="Kalinga" panose="020B0502040204020203" pitchFamily="34" charset="0"/>
              </a:rPr>
              <a:t>heat</a:t>
            </a:r>
          </a:p>
        </p:txBody>
      </p:sp>
      <p:sp>
        <p:nvSpPr>
          <p:cNvPr id="13" name="TextBox 12">
            <a:extLst>
              <a:ext uri="{FF2B5EF4-FFF2-40B4-BE49-F238E27FC236}">
                <a16:creationId xmlns:a16="http://schemas.microsoft.com/office/drawing/2014/main" id="{B9F4B6A1-1E35-4156-BE57-92770CFBAA89}"/>
              </a:ext>
            </a:extLst>
          </p:cNvPr>
          <p:cNvSpPr txBox="1"/>
          <p:nvPr/>
        </p:nvSpPr>
        <p:spPr>
          <a:xfrm>
            <a:off x="0" y="5181600"/>
            <a:ext cx="1066800" cy="707886"/>
          </a:xfrm>
          <a:prstGeom prst="rect">
            <a:avLst/>
          </a:prstGeom>
          <a:noFill/>
        </p:spPr>
        <p:txBody>
          <a:bodyPr wrap="square" rtlCol="0">
            <a:spAutoFit/>
          </a:bodyPr>
          <a:lstStyle/>
          <a:p>
            <a:pPr algn="l"/>
            <a:r>
              <a:rPr lang="en-US" sz="2000" dirty="0">
                <a:solidFill>
                  <a:schemeClr val="tx2">
                    <a:lumMod val="75000"/>
                  </a:schemeClr>
                </a:solidFill>
                <a:latin typeface="Kalinga" panose="020B0502040204020203" pitchFamily="34" charset="0"/>
                <a:cs typeface="Kalinga" panose="020B0502040204020203" pitchFamily="34" charset="0"/>
              </a:rPr>
              <a:t>solar energy</a:t>
            </a:r>
          </a:p>
        </p:txBody>
      </p:sp>
      <p:sp>
        <p:nvSpPr>
          <p:cNvPr id="14" name="TextBox 13">
            <a:extLst>
              <a:ext uri="{FF2B5EF4-FFF2-40B4-BE49-F238E27FC236}">
                <a16:creationId xmlns:a16="http://schemas.microsoft.com/office/drawing/2014/main" id="{C36FB0E1-12F2-4493-904D-9AF3A06B7944}"/>
              </a:ext>
            </a:extLst>
          </p:cNvPr>
          <p:cNvSpPr txBox="1"/>
          <p:nvPr/>
        </p:nvSpPr>
        <p:spPr>
          <a:xfrm>
            <a:off x="152400" y="4343400"/>
            <a:ext cx="1371600" cy="707886"/>
          </a:xfrm>
          <a:prstGeom prst="rect">
            <a:avLst/>
          </a:prstGeom>
          <a:noFill/>
        </p:spPr>
        <p:txBody>
          <a:bodyPr wrap="square" rtlCol="0">
            <a:spAutoFit/>
          </a:bodyPr>
          <a:lstStyle/>
          <a:p>
            <a:pPr algn="l"/>
            <a:r>
              <a:rPr lang="en-US" sz="2000" dirty="0">
                <a:solidFill>
                  <a:srgbClr val="CC9900"/>
                </a:solidFill>
                <a:latin typeface="Kalinga" panose="020B0502040204020203" pitchFamily="34" charset="0"/>
                <a:cs typeface="Kalinga" panose="020B0502040204020203" pitchFamily="34" charset="0"/>
              </a:rPr>
              <a:t>Inorganic nutrients</a:t>
            </a:r>
          </a:p>
        </p:txBody>
      </p:sp>
      <p:sp>
        <p:nvSpPr>
          <p:cNvPr id="15" name="TextBox 14">
            <a:extLst>
              <a:ext uri="{FF2B5EF4-FFF2-40B4-BE49-F238E27FC236}">
                <a16:creationId xmlns:a16="http://schemas.microsoft.com/office/drawing/2014/main" id="{D1FC30A5-CD3F-4F52-B80F-77B215737398}"/>
              </a:ext>
            </a:extLst>
          </p:cNvPr>
          <p:cNvSpPr txBox="1"/>
          <p:nvPr/>
        </p:nvSpPr>
        <p:spPr>
          <a:xfrm>
            <a:off x="1752600" y="4495800"/>
            <a:ext cx="1521570" cy="400110"/>
          </a:xfrm>
          <a:prstGeom prst="rect">
            <a:avLst/>
          </a:prstGeom>
          <a:noFill/>
        </p:spPr>
        <p:txBody>
          <a:bodyPr wrap="none" rtlCol="0">
            <a:spAutoFit/>
          </a:bodyPr>
          <a:lstStyle/>
          <a:p>
            <a:pPr algn="l"/>
            <a:r>
              <a:rPr lang="en-US" sz="2000" dirty="0">
                <a:solidFill>
                  <a:srgbClr val="00B050"/>
                </a:solidFill>
                <a:latin typeface="Kalinga" panose="020B0502040204020203" pitchFamily="34" charset="0"/>
                <a:cs typeface="Kalinga" panose="020B0502040204020203" pitchFamily="34" charset="0"/>
              </a:rPr>
              <a:t>chlorophyll</a:t>
            </a:r>
          </a:p>
        </p:txBody>
      </p:sp>
      <p:sp>
        <p:nvSpPr>
          <p:cNvPr id="16" name="TextBox 15">
            <a:extLst>
              <a:ext uri="{FF2B5EF4-FFF2-40B4-BE49-F238E27FC236}">
                <a16:creationId xmlns:a16="http://schemas.microsoft.com/office/drawing/2014/main" id="{3EB0B4EB-CE4E-4705-85AA-C91D2F7F20A0}"/>
              </a:ext>
            </a:extLst>
          </p:cNvPr>
          <p:cNvSpPr txBox="1"/>
          <p:nvPr/>
        </p:nvSpPr>
        <p:spPr>
          <a:xfrm>
            <a:off x="3124200" y="2743200"/>
            <a:ext cx="498855" cy="769441"/>
          </a:xfrm>
          <a:prstGeom prst="rect">
            <a:avLst/>
          </a:prstGeom>
          <a:noFill/>
        </p:spPr>
        <p:txBody>
          <a:bodyPr wrap="none" rtlCol="0">
            <a:spAutoFit/>
          </a:bodyPr>
          <a:lstStyle/>
          <a:p>
            <a:pPr algn="l"/>
            <a:r>
              <a:rPr lang="en-US" sz="4400" dirty="0">
                <a:latin typeface="Kalinga" panose="020B0502040204020203" pitchFamily="34" charset="0"/>
                <a:cs typeface="Kalinga" panose="020B0502040204020203" pitchFamily="34" charset="0"/>
              </a:rPr>
              <a:t>+</a:t>
            </a:r>
          </a:p>
        </p:txBody>
      </p:sp>
      <p:sp>
        <p:nvSpPr>
          <p:cNvPr id="17" name="TextBox 16">
            <a:extLst>
              <a:ext uri="{FF2B5EF4-FFF2-40B4-BE49-F238E27FC236}">
                <a16:creationId xmlns:a16="http://schemas.microsoft.com/office/drawing/2014/main" id="{3B477E90-6DBD-4301-A6E5-BF0A29D857F5}"/>
              </a:ext>
            </a:extLst>
          </p:cNvPr>
          <p:cNvSpPr txBox="1"/>
          <p:nvPr/>
        </p:nvSpPr>
        <p:spPr>
          <a:xfrm>
            <a:off x="5444745" y="2743200"/>
            <a:ext cx="498855" cy="769441"/>
          </a:xfrm>
          <a:prstGeom prst="rect">
            <a:avLst/>
          </a:prstGeom>
          <a:noFill/>
        </p:spPr>
        <p:txBody>
          <a:bodyPr wrap="none" rtlCol="0">
            <a:spAutoFit/>
          </a:bodyPr>
          <a:lstStyle/>
          <a:p>
            <a:pPr algn="l"/>
            <a:r>
              <a:rPr lang="en-US" sz="4400" dirty="0">
                <a:latin typeface="Kalinga" panose="020B0502040204020203" pitchFamily="34" charset="0"/>
                <a:cs typeface="Kalinga" panose="020B0502040204020203" pitchFamily="34" charset="0"/>
              </a:rPr>
              <a:t>+</a:t>
            </a:r>
          </a:p>
        </p:txBody>
      </p:sp>
      <p:sp>
        <p:nvSpPr>
          <p:cNvPr id="18" name="TextBox 17">
            <a:extLst>
              <a:ext uri="{FF2B5EF4-FFF2-40B4-BE49-F238E27FC236}">
                <a16:creationId xmlns:a16="http://schemas.microsoft.com/office/drawing/2014/main" id="{FC1ACB86-A6FE-4349-933C-13F9B230A6E2}"/>
              </a:ext>
            </a:extLst>
          </p:cNvPr>
          <p:cNvSpPr txBox="1"/>
          <p:nvPr/>
        </p:nvSpPr>
        <p:spPr>
          <a:xfrm>
            <a:off x="5181600" y="5638800"/>
            <a:ext cx="498855" cy="769441"/>
          </a:xfrm>
          <a:prstGeom prst="rect">
            <a:avLst/>
          </a:prstGeom>
          <a:noFill/>
        </p:spPr>
        <p:txBody>
          <a:bodyPr wrap="none" rtlCol="0">
            <a:spAutoFit/>
          </a:bodyPr>
          <a:lstStyle/>
          <a:p>
            <a:pPr algn="l"/>
            <a:r>
              <a:rPr lang="en-US" sz="4400" dirty="0">
                <a:latin typeface="Kalinga" panose="020B0502040204020203" pitchFamily="34" charset="0"/>
                <a:cs typeface="Kalinga" panose="020B0502040204020203" pitchFamily="34" charset="0"/>
              </a:rPr>
              <a:t>+</a:t>
            </a:r>
          </a:p>
        </p:txBody>
      </p:sp>
      <p:sp>
        <p:nvSpPr>
          <p:cNvPr id="19" name="TextBox 18">
            <a:extLst>
              <a:ext uri="{FF2B5EF4-FFF2-40B4-BE49-F238E27FC236}">
                <a16:creationId xmlns:a16="http://schemas.microsoft.com/office/drawing/2014/main" id="{8D8172A8-2FD8-4BCF-BC22-704E1F5F31C1}"/>
              </a:ext>
            </a:extLst>
          </p:cNvPr>
          <p:cNvSpPr txBox="1"/>
          <p:nvPr/>
        </p:nvSpPr>
        <p:spPr>
          <a:xfrm>
            <a:off x="3048000" y="5638800"/>
            <a:ext cx="498855" cy="769441"/>
          </a:xfrm>
          <a:prstGeom prst="rect">
            <a:avLst/>
          </a:prstGeom>
          <a:noFill/>
        </p:spPr>
        <p:txBody>
          <a:bodyPr wrap="none" rtlCol="0">
            <a:spAutoFit/>
          </a:bodyPr>
          <a:lstStyle/>
          <a:p>
            <a:pPr algn="l"/>
            <a:r>
              <a:rPr lang="en-US" sz="4400" dirty="0">
                <a:latin typeface="Kalinga" panose="020B0502040204020203" pitchFamily="34" charset="0"/>
                <a:cs typeface="Kalinga" panose="020B0502040204020203" pitchFamily="34" charset="0"/>
              </a:rPr>
              <a:t>+</a:t>
            </a:r>
          </a:p>
        </p:txBody>
      </p:sp>
      <p:sp>
        <p:nvSpPr>
          <p:cNvPr id="20" name="Arrow: Right 19">
            <a:extLst>
              <a:ext uri="{FF2B5EF4-FFF2-40B4-BE49-F238E27FC236}">
                <a16:creationId xmlns:a16="http://schemas.microsoft.com/office/drawing/2014/main" id="{70877BCD-A762-416A-88E3-1169ED6FEF09}"/>
              </a:ext>
            </a:extLst>
          </p:cNvPr>
          <p:cNvSpPr/>
          <p:nvPr/>
        </p:nvSpPr>
        <p:spPr>
          <a:xfrm>
            <a:off x="3886200" y="2971800"/>
            <a:ext cx="1371600" cy="228600"/>
          </a:xfrm>
          <a:prstGeom prst="rightArrow">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Curved Left 20">
            <a:extLst>
              <a:ext uri="{FF2B5EF4-FFF2-40B4-BE49-F238E27FC236}">
                <a16:creationId xmlns:a16="http://schemas.microsoft.com/office/drawing/2014/main" id="{9C36182F-EE31-4B50-95FA-9636F86EF234}"/>
              </a:ext>
            </a:extLst>
          </p:cNvPr>
          <p:cNvSpPr/>
          <p:nvPr/>
        </p:nvSpPr>
        <p:spPr>
          <a:xfrm rot="10117273">
            <a:off x="1678340" y="3901687"/>
            <a:ext cx="609600" cy="1583780"/>
          </a:xfrm>
          <a:prstGeom prst="curvedLef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Arrow: Curved Left 21">
            <a:extLst>
              <a:ext uri="{FF2B5EF4-FFF2-40B4-BE49-F238E27FC236}">
                <a16:creationId xmlns:a16="http://schemas.microsoft.com/office/drawing/2014/main" id="{C6BCC7E7-380A-41E1-9C5A-D53CCFCF7FED}"/>
              </a:ext>
            </a:extLst>
          </p:cNvPr>
          <p:cNvSpPr/>
          <p:nvPr/>
        </p:nvSpPr>
        <p:spPr>
          <a:xfrm rot="997629">
            <a:off x="6386049" y="4016505"/>
            <a:ext cx="609600" cy="1583780"/>
          </a:xfrm>
          <a:prstGeom prst="curvedLef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Arrow: Curved Right 23">
            <a:extLst>
              <a:ext uri="{FF2B5EF4-FFF2-40B4-BE49-F238E27FC236}">
                <a16:creationId xmlns:a16="http://schemas.microsoft.com/office/drawing/2014/main" id="{AA007968-2CF9-4A24-B757-57702EF34754}"/>
              </a:ext>
            </a:extLst>
          </p:cNvPr>
          <p:cNvSpPr/>
          <p:nvPr/>
        </p:nvSpPr>
        <p:spPr>
          <a:xfrm rot="17903516">
            <a:off x="7086600" y="4932947"/>
            <a:ext cx="291164" cy="629653"/>
          </a:xfrm>
          <a:prstGeom prst="curved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Arrow: Curved Right 24">
            <a:extLst>
              <a:ext uri="{FF2B5EF4-FFF2-40B4-BE49-F238E27FC236}">
                <a16:creationId xmlns:a16="http://schemas.microsoft.com/office/drawing/2014/main" id="{5B7BFE36-FA27-4181-A889-AE795F2D40DE}"/>
              </a:ext>
            </a:extLst>
          </p:cNvPr>
          <p:cNvSpPr/>
          <p:nvPr/>
        </p:nvSpPr>
        <p:spPr>
          <a:xfrm rot="15252611">
            <a:off x="1187579" y="4787729"/>
            <a:ext cx="291164" cy="629653"/>
          </a:xfrm>
          <a:prstGeom prst="curvedRightArrow">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Arrow: Curved Right 25">
            <a:extLst>
              <a:ext uri="{FF2B5EF4-FFF2-40B4-BE49-F238E27FC236}">
                <a16:creationId xmlns:a16="http://schemas.microsoft.com/office/drawing/2014/main" id="{DA7E98E3-D8D7-4465-B9BF-B8AFE99D1374}"/>
              </a:ext>
            </a:extLst>
          </p:cNvPr>
          <p:cNvSpPr/>
          <p:nvPr/>
        </p:nvSpPr>
        <p:spPr>
          <a:xfrm rot="15252611">
            <a:off x="1339979" y="5473530"/>
            <a:ext cx="291164" cy="629653"/>
          </a:xfrm>
          <a:prstGeom prst="curvedRightArrow">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35148-FF7B-466A-B95A-82C29F8B81BF}"/>
              </a:ext>
            </a:extLst>
          </p:cNvPr>
          <p:cNvSpPr>
            <a:spLocks noGrp="1"/>
          </p:cNvSpPr>
          <p:nvPr>
            <p:ph type="title"/>
          </p:nvPr>
        </p:nvSpPr>
        <p:spPr/>
        <p:txBody>
          <a:bodyPr/>
          <a:lstStyle/>
          <a:p>
            <a:r>
              <a:rPr lang="en-US" dirty="0"/>
              <a:t>Autotrophs are responsible for </a:t>
            </a:r>
            <a:r>
              <a:rPr lang="en-US" dirty="0">
                <a:solidFill>
                  <a:schemeClr val="tx2"/>
                </a:solidFill>
              </a:rPr>
              <a:t>primary productivity</a:t>
            </a:r>
            <a:r>
              <a:rPr lang="en-US" dirty="0"/>
              <a:t>; they produce the food that is used by themselves and other organisms</a:t>
            </a:r>
          </a:p>
        </p:txBody>
      </p:sp>
      <p:pic>
        <p:nvPicPr>
          <p:cNvPr id="6" name="Picture 5" descr="A large green field of corn with trees in the background&#10;&#10;">
            <a:extLst>
              <a:ext uri="{FF2B5EF4-FFF2-40B4-BE49-F238E27FC236}">
                <a16:creationId xmlns:a16="http://schemas.microsoft.com/office/drawing/2014/main" id="{CA37A38E-9D54-43CF-BB1D-EB945163A3F1}"/>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90600" y="1447800"/>
            <a:ext cx="6369532" cy="5105400"/>
          </a:xfrm>
          <a:prstGeom prst="rect">
            <a:avLst/>
          </a:prstGeom>
        </p:spPr>
      </p:pic>
      <p:sp>
        <p:nvSpPr>
          <p:cNvPr id="7" name="TextBox 6">
            <a:extLst>
              <a:ext uri="{FF2B5EF4-FFF2-40B4-BE49-F238E27FC236}">
                <a16:creationId xmlns:a16="http://schemas.microsoft.com/office/drawing/2014/main" id="{97DA14CD-2053-4873-BEFD-48A46FA129D2}"/>
              </a:ext>
            </a:extLst>
          </p:cNvPr>
          <p:cNvSpPr txBox="1"/>
          <p:nvPr/>
        </p:nvSpPr>
        <p:spPr>
          <a:xfrm>
            <a:off x="990600" y="6612190"/>
            <a:ext cx="5344844" cy="276999"/>
          </a:xfrm>
          <a:prstGeom prst="rect">
            <a:avLst/>
          </a:prstGeom>
          <a:noFill/>
        </p:spPr>
        <p:txBody>
          <a:bodyPr wrap="square" rtlCol="0">
            <a:spAutoFit/>
          </a:bodyPr>
          <a:lstStyle/>
          <a:p>
            <a:r>
              <a:rPr lang="en-US" sz="1200" i="1" dirty="0">
                <a:latin typeface="Kalinga" panose="020B0502040204020203" pitchFamily="34" charset="0"/>
                <a:cs typeface="Kalinga" panose="020B0502040204020203" pitchFamily="34" charset="0"/>
              </a:rPr>
              <a:t>This Photo by Unknown Author is licensed under CC BY</a:t>
            </a:r>
          </a:p>
        </p:txBody>
      </p:sp>
    </p:spTree>
    <p:extLst>
      <p:ext uri="{BB962C8B-B14F-4D97-AF65-F5344CB8AC3E}">
        <p14:creationId xmlns:p14="http://schemas.microsoft.com/office/powerpoint/2010/main" val="34794971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pPr algn="l"/>
            <a:r>
              <a:rPr lang="en-US" sz="2800" b="1" dirty="0">
                <a:solidFill>
                  <a:schemeClr val="tx2"/>
                </a:solidFill>
              </a:rPr>
              <a:t>Photoautotrophs</a:t>
            </a:r>
            <a:r>
              <a:rPr lang="en-US" sz="2800" b="1" dirty="0"/>
              <a:t> carry out photosynthesis, with oxygen as a byproduct</a:t>
            </a:r>
          </a:p>
        </p:txBody>
      </p:sp>
      <p:sp>
        <p:nvSpPr>
          <p:cNvPr id="6" name="TextBox 5"/>
          <p:cNvSpPr txBox="1"/>
          <p:nvPr/>
        </p:nvSpPr>
        <p:spPr>
          <a:xfrm>
            <a:off x="3352801" y="4953000"/>
            <a:ext cx="5562600" cy="830997"/>
          </a:xfrm>
          <a:prstGeom prst="rect">
            <a:avLst/>
          </a:prstGeom>
          <a:noFill/>
        </p:spPr>
        <p:txBody>
          <a:bodyPr wrap="square" rtlCol="0">
            <a:spAutoFit/>
          </a:bodyPr>
          <a:lstStyle/>
          <a:p>
            <a:r>
              <a:rPr lang="en-US" dirty="0">
                <a:latin typeface="Kalinga" pitchFamily="2" charset="0"/>
                <a:cs typeface="Kalinga" pitchFamily="2" charset="0"/>
              </a:rPr>
              <a:t>Single-celled photosynthetic organisms from space (the greenish color in the water).</a:t>
            </a:r>
          </a:p>
          <a:p>
            <a:r>
              <a:rPr lang="en-US" sz="1200" i="1" dirty="0">
                <a:latin typeface="Kalinga" pitchFamily="2" charset="0"/>
                <a:cs typeface="Kalinga" pitchFamily="2" charset="0"/>
              </a:rPr>
              <a:t>Image: NASA Earth Explorer</a:t>
            </a:r>
          </a:p>
        </p:txBody>
      </p:sp>
      <p:pic>
        <p:nvPicPr>
          <p:cNvPr id="4" name="Picture 3" descr="Picture shows the coast of New Jersey from space and the Atlantic Ocean next to it. The ocean is mostly deep blue, but right along the coastline there are swirls of bright turquoise or green which are abundant tiny photosynthesizers, which are green like plant on land.">
            <a:extLst>
              <a:ext uri="{FF2B5EF4-FFF2-40B4-BE49-F238E27FC236}">
                <a16:creationId xmlns:a16="http://schemas.microsoft.com/office/drawing/2014/main" id="{63E15B3A-9614-4A23-90C5-2CD0F2CD78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00" y="1143000"/>
            <a:ext cx="5600700" cy="3733800"/>
          </a:xfrm>
          <a:prstGeom prst="rect">
            <a:avLst/>
          </a:prstGeom>
        </p:spPr>
      </p:pic>
      <p:pic>
        <p:nvPicPr>
          <p:cNvPr id="8" name="Picture 7" descr="Many tiny phyotplankton, mostly translucent, in a variety of shapes- round, oval, box-like.">
            <a:extLst>
              <a:ext uri="{FF2B5EF4-FFF2-40B4-BE49-F238E27FC236}">
                <a16:creationId xmlns:a16="http://schemas.microsoft.com/office/drawing/2014/main" id="{1C5C2D06-04DA-4F8F-9837-8EB97BCB39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1752600"/>
            <a:ext cx="3712122" cy="2438400"/>
          </a:xfrm>
          <a:prstGeom prst="rect">
            <a:avLst/>
          </a:prstGeom>
        </p:spPr>
      </p:pic>
      <p:sp>
        <p:nvSpPr>
          <p:cNvPr id="9" name="TextBox 8">
            <a:extLst>
              <a:ext uri="{FF2B5EF4-FFF2-40B4-BE49-F238E27FC236}">
                <a16:creationId xmlns:a16="http://schemas.microsoft.com/office/drawing/2014/main" id="{98D2A60B-15F4-46D5-B033-8D8F2D42313B}"/>
              </a:ext>
            </a:extLst>
          </p:cNvPr>
          <p:cNvSpPr txBox="1"/>
          <p:nvPr/>
        </p:nvSpPr>
        <p:spPr>
          <a:xfrm>
            <a:off x="457200" y="4267200"/>
            <a:ext cx="2590800" cy="1815882"/>
          </a:xfrm>
          <a:prstGeom prst="rect">
            <a:avLst/>
          </a:prstGeom>
          <a:noFill/>
        </p:spPr>
        <p:txBody>
          <a:bodyPr wrap="square" rtlCol="0">
            <a:spAutoFit/>
          </a:bodyPr>
          <a:lstStyle/>
          <a:p>
            <a:r>
              <a:rPr lang="en-US" sz="2000" dirty="0">
                <a:latin typeface="Kalinga" panose="020B0502040204020203" pitchFamily="34" charset="0"/>
                <a:cs typeface="Kalinga" panose="020B0502040204020203" pitchFamily="34" charset="0"/>
              </a:rPr>
              <a:t>Single-celled photosynthetic </a:t>
            </a:r>
            <a:r>
              <a:rPr lang="en-US" sz="2000" dirty="0" err="1">
                <a:latin typeface="Kalinga" panose="020B0502040204020203" pitchFamily="34" charset="0"/>
                <a:cs typeface="Kalinga" panose="020B0502040204020203" pitchFamily="34" charset="0"/>
              </a:rPr>
              <a:t>organims</a:t>
            </a:r>
            <a:r>
              <a:rPr lang="en-US" sz="2000" dirty="0">
                <a:latin typeface="Kalinga" panose="020B0502040204020203" pitchFamily="34" charset="0"/>
                <a:cs typeface="Kalinga" panose="020B0502040204020203" pitchFamily="34" charset="0"/>
              </a:rPr>
              <a:t> as seen under the microscope</a:t>
            </a:r>
          </a:p>
          <a:p>
            <a:r>
              <a:rPr lang="en-US" sz="1200" i="1" dirty="0">
                <a:latin typeface="Kalinga" panose="020B0502040204020203" pitchFamily="34" charset="0"/>
                <a:cs typeface="Kalinga" panose="020B0502040204020203" pitchFamily="34" charset="0"/>
              </a:rPr>
              <a:t>Image: NOAA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3899-9861-4C8D-9BD2-DD6BE9869CFB}"/>
              </a:ext>
            </a:extLst>
          </p:cNvPr>
          <p:cNvSpPr>
            <a:spLocks noGrp="1"/>
          </p:cNvSpPr>
          <p:nvPr>
            <p:ph type="title"/>
          </p:nvPr>
        </p:nvSpPr>
        <p:spPr/>
        <p:txBody>
          <a:bodyPr/>
          <a:lstStyle/>
          <a:p>
            <a:pPr algn="l"/>
            <a:r>
              <a:rPr lang="en-US" sz="2800" b="1" dirty="0"/>
              <a:t>After this lesson you should be able to:</a:t>
            </a:r>
          </a:p>
        </p:txBody>
      </p:sp>
      <p:sp>
        <p:nvSpPr>
          <p:cNvPr id="3" name="Content Placeholder 2">
            <a:extLst>
              <a:ext uri="{FF2B5EF4-FFF2-40B4-BE49-F238E27FC236}">
                <a16:creationId xmlns:a16="http://schemas.microsoft.com/office/drawing/2014/main" id="{F3F7B534-7F83-47AD-8FBB-06D2ACFDEF68}"/>
              </a:ext>
            </a:extLst>
          </p:cNvPr>
          <p:cNvSpPr>
            <a:spLocks noGrp="1"/>
          </p:cNvSpPr>
          <p:nvPr>
            <p:ph idx="1"/>
          </p:nvPr>
        </p:nvSpPr>
        <p:spPr/>
        <p:txBody>
          <a:bodyPr/>
          <a:lstStyle/>
          <a:p>
            <a:r>
              <a:rPr lang="en-US" sz="2400" dirty="0"/>
              <a:t>Define important terms related to how organisms live in the ocean.</a:t>
            </a:r>
          </a:p>
          <a:p>
            <a:r>
              <a:rPr lang="en-US" sz="2400" dirty="0"/>
              <a:t>Apply the appropriate terms to selected marine organisms.</a:t>
            </a:r>
          </a:p>
          <a:p>
            <a:r>
              <a:rPr lang="en-US" sz="2400" dirty="0"/>
              <a:t>Explain the relationships between different types of organisms in a marine environment.</a:t>
            </a:r>
          </a:p>
        </p:txBody>
      </p:sp>
    </p:spTree>
    <p:extLst>
      <p:ext uri="{BB962C8B-B14F-4D97-AF65-F5344CB8AC3E}">
        <p14:creationId xmlns:p14="http://schemas.microsoft.com/office/powerpoint/2010/main" val="1520922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6A624-08F0-427C-814F-1CAB8478F994}"/>
              </a:ext>
            </a:extLst>
          </p:cNvPr>
          <p:cNvSpPr>
            <a:spLocks noGrp="1"/>
          </p:cNvSpPr>
          <p:nvPr>
            <p:ph type="title"/>
          </p:nvPr>
        </p:nvSpPr>
        <p:spPr/>
        <p:txBody>
          <a:bodyPr/>
          <a:lstStyle/>
          <a:p>
            <a:r>
              <a:rPr lang="en-US" dirty="0">
                <a:solidFill>
                  <a:schemeClr val="tx2"/>
                </a:solidFill>
                <a:latin typeface="Bradley Hand ITC" panose="03070402050302030203" pitchFamily="66" charset="0"/>
              </a:rPr>
              <a:t>Think/pair/share: </a:t>
            </a:r>
            <a:r>
              <a:rPr lang="en-US" dirty="0"/>
              <a:t>What is the major limitation on photosynthesis in the ocean?</a:t>
            </a:r>
          </a:p>
        </p:txBody>
      </p:sp>
    </p:spTree>
    <p:extLst>
      <p:ext uri="{BB962C8B-B14F-4D97-AF65-F5344CB8AC3E}">
        <p14:creationId xmlns:p14="http://schemas.microsoft.com/office/powerpoint/2010/main" val="32260873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621A7-52F5-4219-8125-C7BAC931219D}"/>
              </a:ext>
            </a:extLst>
          </p:cNvPr>
          <p:cNvSpPr>
            <a:spLocks noGrp="1"/>
          </p:cNvSpPr>
          <p:nvPr>
            <p:ph type="title"/>
          </p:nvPr>
        </p:nvSpPr>
        <p:spPr/>
        <p:txBody>
          <a:bodyPr/>
          <a:lstStyle/>
          <a:p>
            <a:r>
              <a:rPr lang="en-US" dirty="0"/>
              <a:t>Photosynthesis can only happen in depths to which sunlight can penetrate, called the photic zone.</a:t>
            </a:r>
          </a:p>
        </p:txBody>
      </p:sp>
      <p:pic>
        <p:nvPicPr>
          <p:cNvPr id="7" name="Picture 6" descr="Figure shows a cross-section of the ocean. The upper most part is the euphotic zone where photosynthesis happens. The figure shows two more layers, the &quot;twilight zone&quot;, where there is a little light but not enough to photosynthesize, and below that the &quot;midnight zone&quot; where it is completely dark. ">
            <a:extLst>
              <a:ext uri="{FF2B5EF4-FFF2-40B4-BE49-F238E27FC236}">
                <a16:creationId xmlns:a16="http://schemas.microsoft.com/office/drawing/2014/main" id="{A1C30DA8-3EB3-48A1-929D-33556EC98E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33600"/>
            <a:ext cx="9144000" cy="3581400"/>
          </a:xfrm>
          <a:prstGeom prst="rect">
            <a:avLst/>
          </a:prstGeom>
        </p:spPr>
      </p:pic>
      <p:sp>
        <p:nvSpPr>
          <p:cNvPr id="3" name="TextBox 2"/>
          <p:cNvSpPr txBox="1"/>
          <p:nvPr/>
        </p:nvSpPr>
        <p:spPr>
          <a:xfrm>
            <a:off x="76200" y="5791200"/>
            <a:ext cx="1141659" cy="276999"/>
          </a:xfrm>
          <a:prstGeom prst="rect">
            <a:avLst/>
          </a:prstGeom>
          <a:noFill/>
        </p:spPr>
        <p:txBody>
          <a:bodyPr wrap="none" rtlCol="0">
            <a:spAutoFit/>
          </a:bodyPr>
          <a:lstStyle/>
          <a:p>
            <a:pPr algn="l"/>
            <a:r>
              <a:rPr lang="en-US" sz="1200" i="1" dirty="0">
                <a:latin typeface="Kalinga" panose="020B0502040204020203" pitchFamily="34" charset="0"/>
                <a:cs typeface="Kalinga" panose="020B0502040204020203" pitchFamily="34" charset="0"/>
              </a:rPr>
              <a:t>Figure: NOAA</a:t>
            </a:r>
          </a:p>
        </p:txBody>
      </p:sp>
    </p:spTree>
    <p:extLst>
      <p:ext uri="{BB962C8B-B14F-4D97-AF65-F5344CB8AC3E}">
        <p14:creationId xmlns:p14="http://schemas.microsoft.com/office/powerpoint/2010/main" val="8852290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2800" b="1" dirty="0"/>
              <a:t>Chemosynthesis is autotrophy using the H</a:t>
            </a:r>
            <a:r>
              <a:rPr lang="en-US" sz="2800" b="1" baseline="-25000" dirty="0"/>
              <a:t>2</a:t>
            </a:r>
            <a:r>
              <a:rPr lang="en-US" sz="2800" b="1" dirty="0"/>
              <a:t>S rather than H</a:t>
            </a:r>
            <a:r>
              <a:rPr lang="en-US" sz="2800" b="1" baseline="-25000" dirty="0"/>
              <a:t>2</a:t>
            </a:r>
            <a:r>
              <a:rPr lang="en-US" sz="2800" b="1" dirty="0"/>
              <a:t>O, which is easier (</a:t>
            </a:r>
            <a:r>
              <a:rPr lang="en-US" sz="2800" b="1" dirty="0">
                <a:solidFill>
                  <a:schemeClr val="tx2"/>
                </a:solidFill>
              </a:rPr>
              <a:t>Chemoautotrophy</a:t>
            </a:r>
            <a:r>
              <a:rPr lang="en-US" sz="2800" b="1" dirty="0"/>
              <a:t>)</a:t>
            </a:r>
          </a:p>
        </p:txBody>
      </p:sp>
      <p:sp>
        <p:nvSpPr>
          <p:cNvPr id="3" name="Content Placeholder 2"/>
          <p:cNvSpPr>
            <a:spLocks noGrp="1"/>
          </p:cNvSpPr>
          <p:nvPr>
            <p:ph sz="half" idx="1"/>
          </p:nvPr>
        </p:nvSpPr>
        <p:spPr>
          <a:xfrm>
            <a:off x="152400" y="1752601"/>
            <a:ext cx="2743200" cy="2743199"/>
          </a:xfrm>
          <a:solidFill>
            <a:schemeClr val="bg1">
              <a:lumMod val="50000"/>
            </a:schemeClr>
          </a:solidFill>
        </p:spPr>
        <p:txBody>
          <a:bodyPr/>
          <a:lstStyle/>
          <a:p>
            <a:pPr marL="0" indent="0">
              <a:buNone/>
            </a:pPr>
            <a:r>
              <a:rPr lang="en-US" sz="2400" dirty="0">
                <a:solidFill>
                  <a:schemeClr val="tx1"/>
                </a:solidFill>
              </a:rPr>
              <a:t>This process does not require sunlight or chlorophyll, and probably evolved before photosynthesis</a:t>
            </a:r>
          </a:p>
        </p:txBody>
      </p:sp>
      <p:pic>
        <p:nvPicPr>
          <p:cNvPr id="9218" name="Picture 2" descr="Figue compares the photosynthetic food chain versus the chemosynthetic food chain, with the main different being the lack of sunlight for chemosynthesizers, the difference in molecules involved, and what is doing the autotrophy (plants versus bacteria)."/>
          <p:cNvPicPr>
            <a:picLocks noChangeAspect="1" noChangeArrowheads="1"/>
          </p:cNvPicPr>
          <p:nvPr/>
        </p:nvPicPr>
        <p:blipFill>
          <a:blip r:embed="rId3" cstate="print"/>
          <a:srcRect/>
          <a:stretch>
            <a:fillRect/>
          </a:stretch>
        </p:blipFill>
        <p:spPr bwMode="auto">
          <a:xfrm>
            <a:off x="2971800" y="1676400"/>
            <a:ext cx="6096000" cy="4572000"/>
          </a:xfrm>
          <a:prstGeom prst="rect">
            <a:avLst/>
          </a:prstGeom>
          <a:noFill/>
          <a:ln w="9525">
            <a:noFill/>
            <a:miter lim="800000"/>
            <a:headEnd/>
            <a:tailEnd/>
          </a:ln>
        </p:spPr>
      </p:pic>
      <p:sp>
        <p:nvSpPr>
          <p:cNvPr id="6" name="TextBox 5"/>
          <p:cNvSpPr txBox="1"/>
          <p:nvPr/>
        </p:nvSpPr>
        <p:spPr>
          <a:xfrm>
            <a:off x="7767444" y="6262007"/>
            <a:ext cx="1141659" cy="276999"/>
          </a:xfrm>
          <a:prstGeom prst="rect">
            <a:avLst/>
          </a:prstGeom>
          <a:noFill/>
        </p:spPr>
        <p:txBody>
          <a:bodyPr wrap="none" rtlCol="0">
            <a:spAutoFit/>
          </a:bodyPr>
          <a:lstStyle/>
          <a:p>
            <a:r>
              <a:rPr lang="en-US" sz="1200" i="1" dirty="0">
                <a:latin typeface="Kalinga" pitchFamily="2" charset="0"/>
                <a:cs typeface="Kalinga" pitchFamily="2" charset="0"/>
              </a:rPr>
              <a:t>Figure: NOAA</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381000"/>
            <a:ext cx="8610600" cy="1143000"/>
          </a:xfrm>
        </p:spPr>
        <p:txBody>
          <a:bodyPr/>
          <a:lstStyle/>
          <a:p>
            <a:pPr algn="l"/>
            <a:r>
              <a:rPr lang="en-US" sz="2800" b="1" dirty="0"/>
              <a:t>At vent communities, first discovered in 1977, chemosynthesis using H</a:t>
            </a:r>
            <a:r>
              <a:rPr lang="en-US" sz="2800" b="1" baseline="-25000" dirty="0"/>
              <a:t>2</a:t>
            </a:r>
            <a:r>
              <a:rPr lang="en-US" sz="2800" b="1" dirty="0"/>
              <a:t>S is the base of the food chain</a:t>
            </a:r>
          </a:p>
        </p:txBody>
      </p:sp>
      <p:pic>
        <p:nvPicPr>
          <p:cNvPr id="9218" name="Picture 2" descr="Image shows the seafloor, with multiple chimney-like structures with what appears to be plumes of white smoke coming out of the top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494064"/>
            <a:ext cx="6629400" cy="497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04800" y="5284835"/>
            <a:ext cx="1676400" cy="1200329"/>
          </a:xfrm>
          <a:prstGeom prst="rect">
            <a:avLst/>
          </a:prstGeom>
          <a:noFill/>
        </p:spPr>
        <p:txBody>
          <a:bodyPr wrap="square" rtlCol="0">
            <a:spAutoFit/>
          </a:bodyPr>
          <a:lstStyle/>
          <a:p>
            <a:r>
              <a:rPr lang="en-US" dirty="0">
                <a:latin typeface="Kalinga" panose="020B0502040204020203" pitchFamily="34" charset="0"/>
                <a:cs typeface="Kalinga" panose="020B0502040204020203" pitchFamily="34" charset="0"/>
                <a:hlinkClick r:id="rId4"/>
              </a:rPr>
              <a:t>Click here </a:t>
            </a:r>
            <a:r>
              <a:rPr lang="en-US" dirty="0">
                <a:latin typeface="Kalinga" panose="020B0502040204020203" pitchFamily="34" charset="0"/>
                <a:cs typeface="Kalinga" panose="020B0502040204020203" pitchFamily="34" charset="0"/>
              </a:rPr>
              <a:t>for a video lesson about vent communities</a:t>
            </a:r>
          </a:p>
        </p:txBody>
      </p:sp>
      <p:sp>
        <p:nvSpPr>
          <p:cNvPr id="3" name="TextBox 2"/>
          <p:cNvSpPr txBox="1"/>
          <p:nvPr/>
        </p:nvSpPr>
        <p:spPr>
          <a:xfrm>
            <a:off x="7781756" y="6485164"/>
            <a:ext cx="1133644" cy="276999"/>
          </a:xfrm>
          <a:prstGeom prst="rect">
            <a:avLst/>
          </a:prstGeom>
          <a:noFill/>
        </p:spPr>
        <p:txBody>
          <a:bodyPr wrap="none" rtlCol="0">
            <a:spAutoFit/>
          </a:bodyPr>
          <a:lstStyle/>
          <a:p>
            <a:pPr algn="l"/>
            <a:r>
              <a:rPr lang="en-US" sz="1200" i="1" dirty="0">
                <a:latin typeface="Kalinga" panose="020B0502040204020203" pitchFamily="34" charset="0"/>
                <a:cs typeface="Kalinga" panose="020B0502040204020203" pitchFamily="34" charset="0"/>
              </a:rPr>
              <a:t>Image: NOAA</a:t>
            </a:r>
          </a:p>
        </p:txBody>
      </p:sp>
    </p:spTree>
    <p:extLst>
      <p:ext uri="{BB962C8B-B14F-4D97-AF65-F5344CB8AC3E}">
        <p14:creationId xmlns:p14="http://schemas.microsoft.com/office/powerpoint/2010/main" val="6394232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1143000"/>
          </a:xfrm>
        </p:spPr>
        <p:txBody>
          <a:bodyPr/>
          <a:lstStyle/>
          <a:p>
            <a:pPr algn="l"/>
            <a:r>
              <a:rPr lang="en-US" sz="2800" b="1" dirty="0"/>
              <a:t>The H</a:t>
            </a:r>
            <a:r>
              <a:rPr lang="en-US" sz="2800" b="1" baseline="-25000" dirty="0"/>
              <a:t>2</a:t>
            </a:r>
            <a:r>
              <a:rPr lang="en-US" sz="2800" b="1" dirty="0"/>
              <a:t>S is from seawater circulating around the hot rocks of the mid-ocean ridge</a:t>
            </a:r>
          </a:p>
        </p:txBody>
      </p:sp>
      <p:pic>
        <p:nvPicPr>
          <p:cNvPr id="6" name="Picture 2" descr="Figure is a cut-away diagram of a black smoer, showing how water circulates around the hot rocks and emerges as a black smok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41042" y="1143000"/>
            <a:ext cx="5650558" cy="5575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304800" y="5702555"/>
            <a:ext cx="2895600" cy="1015663"/>
          </a:xfrm>
          <a:prstGeom prst="rect">
            <a:avLst/>
          </a:prstGeom>
          <a:noFill/>
        </p:spPr>
        <p:txBody>
          <a:bodyPr wrap="square" rtlCol="0">
            <a:spAutoFit/>
          </a:bodyPr>
          <a:lstStyle/>
          <a:p>
            <a:r>
              <a:rPr lang="en-US" i="1" dirty="0">
                <a:latin typeface="Kalinga" pitchFamily="34" charset="0"/>
                <a:cs typeface="Kalinga" pitchFamily="34" charset="0"/>
              </a:rPr>
              <a:t>Figure from </a:t>
            </a:r>
            <a:r>
              <a:rPr lang="en-US" i="1" dirty="0">
                <a:latin typeface="Kalinga" pitchFamily="34" charset="0"/>
                <a:cs typeface="Kalinga" pitchFamily="34" charset="0"/>
                <a:hlinkClick r:id="rId4"/>
              </a:rPr>
              <a:t>Oceanus magazine </a:t>
            </a:r>
            <a:endParaRPr lang="en-US" i="1" dirty="0">
              <a:latin typeface="Kalinga" pitchFamily="34" charset="0"/>
              <a:cs typeface="Kalinga" pitchFamily="34" charset="0"/>
            </a:endParaRPr>
          </a:p>
          <a:p>
            <a:r>
              <a:rPr lang="en-US" sz="1200" i="1" dirty="0">
                <a:latin typeface="Kalinga" pitchFamily="34" charset="0"/>
                <a:cs typeface="Kalinga" pitchFamily="34" charset="0"/>
              </a:rPr>
              <a:t>Figure: Woods Hole Oceanographic Institute, in the public domain</a:t>
            </a:r>
          </a:p>
        </p:txBody>
      </p:sp>
    </p:spTree>
    <p:extLst>
      <p:ext uri="{BB962C8B-B14F-4D97-AF65-F5344CB8AC3E}">
        <p14:creationId xmlns:p14="http://schemas.microsoft.com/office/powerpoint/2010/main" val="8751520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lstStyle/>
          <a:p>
            <a:pPr algn="l"/>
            <a:r>
              <a:rPr lang="en-US" sz="2800" b="1" dirty="0"/>
              <a:t>Microbial mats then serve as food for grazing organisms</a:t>
            </a:r>
          </a:p>
        </p:txBody>
      </p:sp>
      <p:pic>
        <p:nvPicPr>
          <p:cNvPr id="7170" name="Picture 2" descr="Image shows a mat completely covering the sea floor. Many small fish and other animals are nibbling on the m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447800"/>
            <a:ext cx="6250225" cy="4687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57200" y="6211669"/>
            <a:ext cx="8458200" cy="553998"/>
          </a:xfrm>
          <a:prstGeom prst="rect">
            <a:avLst/>
          </a:prstGeom>
          <a:noFill/>
        </p:spPr>
        <p:txBody>
          <a:bodyPr wrap="square" rtlCol="0">
            <a:spAutoFit/>
          </a:bodyPr>
          <a:lstStyle/>
          <a:p>
            <a:r>
              <a:rPr lang="en-US" dirty="0">
                <a:latin typeface="Kalinga" pitchFamily="34" charset="0"/>
                <a:cs typeface="Kalinga" pitchFamily="34" charset="0"/>
              </a:rPr>
              <a:t>Shrimp and Mussels feed on a microbial mat near a hydrothermal vent. </a:t>
            </a:r>
          </a:p>
          <a:p>
            <a:r>
              <a:rPr lang="en-US" sz="1200" i="1" dirty="0">
                <a:latin typeface="Kalinga" pitchFamily="34" charset="0"/>
                <a:cs typeface="Kalinga" pitchFamily="34" charset="0"/>
              </a:rPr>
              <a:t>Photo: NOAA Ocean Explorer</a:t>
            </a:r>
          </a:p>
        </p:txBody>
      </p:sp>
    </p:spTree>
    <p:extLst>
      <p:ext uri="{BB962C8B-B14F-4D97-AF65-F5344CB8AC3E}">
        <p14:creationId xmlns:p14="http://schemas.microsoft.com/office/powerpoint/2010/main" val="41053191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81000"/>
            <a:ext cx="8229600" cy="1143000"/>
          </a:xfrm>
        </p:spPr>
        <p:txBody>
          <a:bodyPr/>
          <a:lstStyle/>
          <a:p>
            <a:pPr algn="l"/>
            <a:r>
              <a:rPr lang="en-US" sz="2800" b="1" dirty="0"/>
              <a:t>Tube worms have no gut but are dependent on symbiotic bacteria within their tissues</a:t>
            </a:r>
          </a:p>
        </p:txBody>
      </p:sp>
      <p:sp>
        <p:nvSpPr>
          <p:cNvPr id="5" name="Content Placeholder 4"/>
          <p:cNvSpPr>
            <a:spLocks noGrp="1"/>
          </p:cNvSpPr>
          <p:nvPr>
            <p:ph idx="1"/>
          </p:nvPr>
        </p:nvSpPr>
        <p:spPr>
          <a:xfrm>
            <a:off x="533400" y="1828800"/>
            <a:ext cx="2057400" cy="4068763"/>
          </a:xfrm>
          <a:solidFill>
            <a:schemeClr val="bg1">
              <a:lumMod val="50000"/>
            </a:schemeClr>
          </a:solidFill>
        </p:spPr>
        <p:txBody>
          <a:bodyPr/>
          <a:lstStyle/>
          <a:p>
            <a:pPr marL="0" indent="0">
              <a:buNone/>
            </a:pPr>
            <a:r>
              <a:rPr lang="en-US" sz="2400" dirty="0">
                <a:solidFill>
                  <a:schemeClr val="tx1"/>
                </a:solidFill>
              </a:rPr>
              <a:t>The tube worms transport sulfide to bacteria, which then produce organic particles used as food by worm</a:t>
            </a:r>
          </a:p>
        </p:txBody>
      </p:sp>
      <p:pic>
        <p:nvPicPr>
          <p:cNvPr id="8194" name="Picture 2" descr="Image shows a tube worm attached to the seafloor. It is long and thin with a hard outer covering. Emerging from the end are some feathery structur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3200" y="1752600"/>
            <a:ext cx="6233532" cy="3506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667000" y="5334695"/>
            <a:ext cx="6400800" cy="584775"/>
          </a:xfrm>
          <a:prstGeom prst="rect">
            <a:avLst/>
          </a:prstGeom>
          <a:noFill/>
        </p:spPr>
        <p:txBody>
          <a:bodyPr wrap="square" rtlCol="0">
            <a:spAutoFit/>
          </a:bodyPr>
          <a:lstStyle/>
          <a:p>
            <a:r>
              <a:rPr lang="en-US" dirty="0">
                <a:latin typeface="Kalinga" pitchFamily="34" charset="0"/>
                <a:cs typeface="Kalinga" pitchFamily="34" charset="0"/>
              </a:rPr>
              <a:t>A tubeworm at an </a:t>
            </a:r>
            <a:r>
              <a:rPr lang="en-US" dirty="0">
                <a:latin typeface="Kalinga" pitchFamily="34" charset="0"/>
                <a:cs typeface="Kalinga" pitchFamily="34" charset="0"/>
                <a:hlinkClick r:id="rId4"/>
              </a:rPr>
              <a:t>Atlantic thermal vent </a:t>
            </a:r>
            <a:endParaRPr lang="en-US" dirty="0">
              <a:latin typeface="Kalinga" pitchFamily="34" charset="0"/>
              <a:cs typeface="Kalinga" pitchFamily="34" charset="0"/>
            </a:endParaRPr>
          </a:p>
          <a:p>
            <a:r>
              <a:rPr lang="en-US" sz="1400" i="1" dirty="0">
                <a:latin typeface="Kalinga" pitchFamily="34" charset="0"/>
                <a:cs typeface="Kalinga" pitchFamily="34" charset="0"/>
              </a:rPr>
              <a:t>Image: NOAA </a:t>
            </a:r>
            <a:r>
              <a:rPr lang="en-US" sz="1400" i="1" dirty="0" err="1">
                <a:latin typeface="Kalinga" pitchFamily="34" charset="0"/>
                <a:cs typeface="Kalinga" pitchFamily="34" charset="0"/>
              </a:rPr>
              <a:t>Okeanos</a:t>
            </a:r>
            <a:r>
              <a:rPr lang="en-US" sz="1400" i="1" dirty="0">
                <a:latin typeface="Kalinga" pitchFamily="34" charset="0"/>
                <a:cs typeface="Kalinga" pitchFamily="34" charset="0"/>
              </a:rPr>
              <a:t> Explorer Program, MCR Expedition 2011, NOAA-OER)</a:t>
            </a:r>
          </a:p>
        </p:txBody>
      </p:sp>
    </p:spTree>
    <p:extLst>
      <p:ext uri="{BB962C8B-B14F-4D97-AF65-F5344CB8AC3E}">
        <p14:creationId xmlns:p14="http://schemas.microsoft.com/office/powerpoint/2010/main" val="2884904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sz="2800" b="1" dirty="0"/>
              <a:t>Chemosynthetic organisms can also be associated with methane seeps (“cold seeps”)</a:t>
            </a:r>
          </a:p>
        </p:txBody>
      </p:sp>
      <p:sp>
        <p:nvSpPr>
          <p:cNvPr id="8" name="TextBox 7"/>
          <p:cNvSpPr txBox="1"/>
          <p:nvPr/>
        </p:nvSpPr>
        <p:spPr>
          <a:xfrm>
            <a:off x="6629400" y="6336268"/>
            <a:ext cx="2260107" cy="276999"/>
          </a:xfrm>
          <a:prstGeom prst="rect">
            <a:avLst/>
          </a:prstGeom>
          <a:noFill/>
        </p:spPr>
        <p:txBody>
          <a:bodyPr wrap="square" rtlCol="0">
            <a:spAutoFit/>
          </a:bodyPr>
          <a:lstStyle/>
          <a:p>
            <a:r>
              <a:rPr lang="en-US" sz="1200" i="1" dirty="0">
                <a:latin typeface="Kalinga" pitchFamily="34" charset="0"/>
                <a:cs typeface="Kalinga" pitchFamily="34" charset="0"/>
              </a:rPr>
              <a:t>USGS figure via Wikipedia</a:t>
            </a:r>
            <a:endParaRPr lang="en-US" sz="1200" dirty="0">
              <a:latin typeface="Kalinga" pitchFamily="34" charset="0"/>
              <a:cs typeface="Kalinga" pitchFamily="34" charset="0"/>
            </a:endParaRPr>
          </a:p>
        </p:txBody>
      </p:sp>
      <p:pic>
        <p:nvPicPr>
          <p:cNvPr id="6146" name="Picture 2" descr="Image shows what appears to be a pile of pieces of ice, but they are on fire. Image also shows methane moecules surrounded by cages of water molecu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9591" y="1283434"/>
            <a:ext cx="3514724" cy="509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948500" y="1967994"/>
            <a:ext cx="3429000" cy="3416320"/>
          </a:xfrm>
          <a:prstGeom prst="rect">
            <a:avLst/>
          </a:prstGeom>
          <a:solidFill>
            <a:schemeClr val="bg1">
              <a:lumMod val="50000"/>
            </a:schemeClr>
          </a:solidFill>
        </p:spPr>
        <p:txBody>
          <a:bodyPr wrap="square" rtlCol="0">
            <a:spAutoFit/>
          </a:bodyPr>
          <a:lstStyle/>
          <a:p>
            <a:r>
              <a:rPr lang="en-US" sz="2400" dirty="0">
                <a:latin typeface="Kalinga" pitchFamily="34" charset="0"/>
                <a:cs typeface="Kalinga" pitchFamily="34" charset="0"/>
              </a:rPr>
              <a:t>Gas hydrates are molecules of methane encased by water molecules and look like ice. The methane comes from bacterial activity &amp;/or natural gas deposits in rocks below</a:t>
            </a:r>
          </a:p>
        </p:txBody>
      </p:sp>
      <p:sp>
        <p:nvSpPr>
          <p:cNvPr id="3" name="TextBox 2"/>
          <p:cNvSpPr txBox="1"/>
          <p:nvPr/>
        </p:nvSpPr>
        <p:spPr>
          <a:xfrm>
            <a:off x="76200" y="5934670"/>
            <a:ext cx="3124200" cy="923330"/>
          </a:xfrm>
          <a:prstGeom prst="rect">
            <a:avLst/>
          </a:prstGeom>
          <a:noFill/>
        </p:spPr>
        <p:txBody>
          <a:bodyPr wrap="square" rtlCol="0">
            <a:spAutoFit/>
          </a:bodyPr>
          <a:lstStyle/>
          <a:p>
            <a:r>
              <a:rPr lang="en-US" dirty="0">
                <a:latin typeface="Kalinga" pitchFamily="34" charset="0"/>
                <a:cs typeface="Kalinga" pitchFamily="34" charset="0"/>
              </a:rPr>
              <a:t>More about these communities in the Gulf of Mexico: </a:t>
            </a:r>
            <a:r>
              <a:rPr lang="en-US" dirty="0">
                <a:latin typeface="Kalinga" pitchFamily="34" charset="0"/>
                <a:cs typeface="Kalinga" pitchFamily="34" charset="0"/>
                <a:hlinkClick r:id="rId4"/>
              </a:rPr>
              <a:t>click here</a:t>
            </a:r>
            <a:endParaRPr lang="en-US" dirty="0">
              <a:latin typeface="Kalinga" pitchFamily="34" charset="0"/>
              <a:cs typeface="Kalinga" pitchFamily="34" charset="0"/>
            </a:endParaRPr>
          </a:p>
        </p:txBody>
      </p:sp>
    </p:spTree>
    <p:extLst>
      <p:ext uri="{BB962C8B-B14F-4D97-AF65-F5344CB8AC3E}">
        <p14:creationId xmlns:p14="http://schemas.microsoft.com/office/powerpoint/2010/main" val="42256055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76200"/>
            <a:ext cx="8229600" cy="1143000"/>
          </a:xfrm>
        </p:spPr>
        <p:txBody>
          <a:bodyPr/>
          <a:lstStyle/>
          <a:p>
            <a:pPr algn="l"/>
            <a:r>
              <a:rPr lang="en-US" sz="2800" b="1" dirty="0"/>
              <a:t>Oil and gas in rocks beneath may seep upward, especially along breaks in the rocks</a:t>
            </a:r>
          </a:p>
        </p:txBody>
      </p:sp>
      <p:sp>
        <p:nvSpPr>
          <p:cNvPr id="8" name="TextBox 7"/>
          <p:cNvSpPr txBox="1"/>
          <p:nvPr/>
        </p:nvSpPr>
        <p:spPr>
          <a:xfrm>
            <a:off x="228601" y="6197025"/>
            <a:ext cx="8729708" cy="553998"/>
          </a:xfrm>
          <a:prstGeom prst="rect">
            <a:avLst/>
          </a:prstGeom>
          <a:noFill/>
        </p:spPr>
        <p:txBody>
          <a:bodyPr wrap="square" rtlCol="0">
            <a:spAutoFit/>
          </a:bodyPr>
          <a:lstStyle/>
          <a:p>
            <a:r>
              <a:rPr lang="en-US" dirty="0">
                <a:latin typeface="Kalinga" pitchFamily="34" charset="0"/>
                <a:cs typeface="Kalinga" pitchFamily="34" charset="0"/>
              </a:rPr>
              <a:t>Oil and gas migrating towards the surface to form an oil seep. </a:t>
            </a:r>
          </a:p>
          <a:p>
            <a:r>
              <a:rPr lang="en-US" sz="1200" i="1" dirty="0">
                <a:latin typeface="Kalinga" pitchFamily="34" charset="0"/>
                <a:cs typeface="Kalinga" pitchFamily="34" charset="0"/>
              </a:rPr>
              <a:t>Figure: Woods Hole Oceanographic Institute, in the public domain</a:t>
            </a:r>
            <a:endParaRPr lang="en-US" sz="1200" dirty="0">
              <a:latin typeface="Kalinga" pitchFamily="34" charset="0"/>
              <a:cs typeface="Kalinga" pitchFamily="34" charset="0"/>
            </a:endParaRPr>
          </a:p>
        </p:txBody>
      </p:sp>
      <p:pic>
        <p:nvPicPr>
          <p:cNvPr id="5122" name="Picture 2" descr="Image is a cut-away diagram of the cold deep, with oil and gas migrating upward and then being released on the seaflo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371600"/>
            <a:ext cx="5674311" cy="4565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2952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280143"/>
            <a:ext cx="2931584" cy="4221162"/>
          </a:xfrm>
        </p:spPr>
        <p:txBody>
          <a:bodyPr/>
          <a:lstStyle/>
          <a:p>
            <a:pPr algn="l"/>
            <a:r>
              <a:rPr lang="en-US" sz="2800" b="1" dirty="0"/>
              <a:t>“Ice worms” feed on the bacteria which live on the hydrates</a:t>
            </a:r>
          </a:p>
        </p:txBody>
      </p:sp>
      <p:pic>
        <p:nvPicPr>
          <p:cNvPr id="4098" name="Picture 2" descr="What appears to be  a bright orange ball of ice has been hollowed out in places and each of these crevices contains a bright pink ice worm with dozens of segments and append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3984" y="303213"/>
            <a:ext cx="5894916" cy="442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3276600" y="4724400"/>
            <a:ext cx="5536707" cy="1415772"/>
          </a:xfrm>
          <a:prstGeom prst="rect">
            <a:avLst/>
          </a:prstGeom>
          <a:noFill/>
        </p:spPr>
        <p:txBody>
          <a:bodyPr wrap="square" rtlCol="0">
            <a:spAutoFit/>
          </a:bodyPr>
          <a:lstStyle/>
          <a:p>
            <a:r>
              <a:rPr lang="en-US" dirty="0">
                <a:latin typeface="Kalinga" pitchFamily="34" charset="0"/>
                <a:cs typeface="Kalinga" pitchFamily="34" charset="0"/>
              </a:rPr>
              <a:t>The orange gas hydrate is home to </a:t>
            </a:r>
            <a:r>
              <a:rPr lang="en-US" i="1" dirty="0" err="1">
                <a:latin typeface="Kalinga" pitchFamily="34" charset="0"/>
                <a:cs typeface="Kalinga" pitchFamily="34" charset="0"/>
              </a:rPr>
              <a:t>Hesiocaeca</a:t>
            </a:r>
            <a:r>
              <a:rPr lang="en-US" i="1" dirty="0">
                <a:latin typeface="Kalinga" pitchFamily="34" charset="0"/>
                <a:cs typeface="Kalinga" pitchFamily="34" charset="0"/>
              </a:rPr>
              <a:t> </a:t>
            </a:r>
            <a:r>
              <a:rPr lang="en-US" i="1" dirty="0" err="1">
                <a:latin typeface="Kalinga" pitchFamily="34" charset="0"/>
                <a:cs typeface="Kalinga" pitchFamily="34" charset="0"/>
              </a:rPr>
              <a:t>methanicola</a:t>
            </a:r>
            <a:r>
              <a:rPr lang="en-US" dirty="0">
                <a:latin typeface="Kalinga" pitchFamily="34" charset="0"/>
                <a:cs typeface="Kalinga" pitchFamily="34" charset="0"/>
              </a:rPr>
              <a:t>, a newly discovered species of marine worm found in the Gulf of Mexico in 1997. This lobe of hydrate was exposed on the seafloor. </a:t>
            </a:r>
          </a:p>
          <a:p>
            <a:r>
              <a:rPr lang="en-US" sz="1200" i="1" dirty="0">
                <a:latin typeface="Kalinga" pitchFamily="34" charset="0"/>
                <a:cs typeface="Kalinga" pitchFamily="34" charset="0"/>
              </a:rPr>
              <a:t>Image courtesy of Deep East 2001, Ian MacDonald, NOAA/OER.</a:t>
            </a:r>
            <a:endParaRPr lang="en-US" sz="1200" dirty="0">
              <a:latin typeface="Kalinga" pitchFamily="34" charset="0"/>
              <a:cs typeface="Kalinga" pitchFamily="34" charset="0"/>
            </a:endParaRPr>
          </a:p>
        </p:txBody>
      </p:sp>
    </p:spTree>
    <p:extLst>
      <p:ext uri="{BB962C8B-B14F-4D97-AF65-F5344CB8AC3E}">
        <p14:creationId xmlns:p14="http://schemas.microsoft.com/office/powerpoint/2010/main" val="29638776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1AE69A-F10E-4C17-B329-C51705FE1FE3}"/>
              </a:ext>
            </a:extLst>
          </p:cNvPr>
          <p:cNvSpPr>
            <a:spLocks noGrp="1"/>
          </p:cNvSpPr>
          <p:nvPr>
            <p:ph type="title"/>
          </p:nvPr>
        </p:nvSpPr>
        <p:spPr/>
        <p:txBody>
          <a:bodyPr/>
          <a:lstStyle/>
          <a:p>
            <a:r>
              <a:rPr lang="en-US" dirty="0"/>
              <a:t>Unicellular &amp; multicellular life</a:t>
            </a:r>
          </a:p>
        </p:txBody>
      </p:sp>
      <p:sp>
        <p:nvSpPr>
          <p:cNvPr id="5" name="Text Placeholder 4">
            <a:extLst>
              <a:ext uri="{FF2B5EF4-FFF2-40B4-BE49-F238E27FC236}">
                <a16:creationId xmlns:a16="http://schemas.microsoft.com/office/drawing/2014/main" id="{89E0C953-70A5-412C-9E6C-FA9970A9E612}"/>
              </a:ext>
            </a:extLst>
          </p:cNvPr>
          <p:cNvSpPr>
            <a:spLocks noGrp="1"/>
          </p:cNvSpPr>
          <p:nvPr>
            <p:ph type="body" idx="1"/>
          </p:nvPr>
        </p:nvSpPr>
        <p:spPr/>
        <p:txBody>
          <a:bodyPr/>
          <a:lstStyle/>
          <a:p>
            <a:r>
              <a:rPr lang="en-US" dirty="0"/>
              <a:t>Who lives in the ocean?</a:t>
            </a:r>
          </a:p>
        </p:txBody>
      </p:sp>
    </p:spTree>
    <p:extLst>
      <p:ext uri="{BB962C8B-B14F-4D97-AF65-F5344CB8AC3E}">
        <p14:creationId xmlns:p14="http://schemas.microsoft.com/office/powerpoint/2010/main" val="31270391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2800" b="1" dirty="0"/>
              <a:t>Tube worms can also be found at cold seeps</a:t>
            </a:r>
          </a:p>
        </p:txBody>
      </p:sp>
      <p:sp>
        <p:nvSpPr>
          <p:cNvPr id="5" name="TextBox 4"/>
          <p:cNvSpPr txBox="1"/>
          <p:nvPr/>
        </p:nvSpPr>
        <p:spPr>
          <a:xfrm>
            <a:off x="457201" y="6072426"/>
            <a:ext cx="8195352" cy="861774"/>
          </a:xfrm>
          <a:prstGeom prst="rect">
            <a:avLst/>
          </a:prstGeom>
          <a:noFill/>
        </p:spPr>
        <p:txBody>
          <a:bodyPr wrap="square" rtlCol="0">
            <a:spAutoFit/>
          </a:bodyPr>
          <a:lstStyle/>
          <a:p>
            <a:r>
              <a:rPr lang="en-US" dirty="0">
                <a:latin typeface="Kalinga" pitchFamily="34" charset="0"/>
                <a:cs typeface="Kalinga" pitchFamily="34" charset="0"/>
              </a:rPr>
              <a:t>Shark swimming around cold seep tube worms on the floor of the Gulf of Mexico. More about cold seep tube worms </a:t>
            </a:r>
            <a:r>
              <a:rPr lang="en-US" dirty="0">
                <a:latin typeface="Kalinga" pitchFamily="34" charset="0"/>
                <a:cs typeface="Kalinga" pitchFamily="34" charset="0"/>
                <a:hlinkClick r:id="rId3"/>
              </a:rPr>
              <a:t>here</a:t>
            </a:r>
            <a:r>
              <a:rPr lang="en-US" dirty="0">
                <a:latin typeface="Kalinga" pitchFamily="34" charset="0"/>
                <a:cs typeface="Kalinga" pitchFamily="34" charset="0"/>
              </a:rPr>
              <a:t>. </a:t>
            </a:r>
          </a:p>
          <a:p>
            <a:r>
              <a:rPr lang="en-US" sz="1200" i="1" dirty="0">
                <a:latin typeface="Kalinga" pitchFamily="34" charset="0"/>
                <a:cs typeface="Kalinga" pitchFamily="34" charset="0"/>
              </a:rPr>
              <a:t>Image courtesy of Gulf of Mexico 2002, NOAA/OER</a:t>
            </a:r>
            <a:endParaRPr lang="en-US" sz="1200" dirty="0">
              <a:latin typeface="Kalinga" pitchFamily="34" charset="0"/>
              <a:cs typeface="Kalinga" pitchFamily="34" charset="0"/>
            </a:endParaRPr>
          </a:p>
        </p:txBody>
      </p:sp>
      <p:pic>
        <p:nvPicPr>
          <p:cNvPr id="10242" name="Picture 2" descr="Two thickets of long slender twisted tube worms rise from the ocean floor, to which they are attached. Between the two a large shark swims along the seafloor, just inches abov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753" y="1349748"/>
            <a:ext cx="8305800" cy="4761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6962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B344DF1-FC96-468A-B2D5-F3902949C119}"/>
              </a:ext>
            </a:extLst>
          </p:cNvPr>
          <p:cNvSpPr>
            <a:spLocks noGrp="1"/>
          </p:cNvSpPr>
          <p:nvPr>
            <p:ph type="title"/>
          </p:nvPr>
        </p:nvSpPr>
        <p:spPr/>
        <p:txBody>
          <a:bodyPr/>
          <a:lstStyle/>
          <a:p>
            <a:r>
              <a:rPr lang="en-US" dirty="0"/>
              <a:t>Lifestyles &amp; trophic Strategies</a:t>
            </a:r>
          </a:p>
        </p:txBody>
      </p:sp>
      <p:sp>
        <p:nvSpPr>
          <p:cNvPr id="6" name="Text Placeholder 5">
            <a:extLst>
              <a:ext uri="{FF2B5EF4-FFF2-40B4-BE49-F238E27FC236}">
                <a16:creationId xmlns:a16="http://schemas.microsoft.com/office/drawing/2014/main" id="{EC5BBD4E-6FA9-4948-A487-069F79265D5B}"/>
              </a:ext>
            </a:extLst>
          </p:cNvPr>
          <p:cNvSpPr>
            <a:spLocks noGrp="1"/>
          </p:cNvSpPr>
          <p:nvPr>
            <p:ph type="body" idx="1"/>
          </p:nvPr>
        </p:nvSpPr>
        <p:spPr/>
        <p:txBody>
          <a:bodyPr/>
          <a:lstStyle/>
          <a:p>
            <a:r>
              <a:rPr lang="en-US" dirty="0"/>
              <a:t>How do organisms live </a:t>
            </a:r>
            <a:r>
              <a:rPr lang="en-US" i="1" dirty="0"/>
              <a:t>and</a:t>
            </a:r>
            <a:r>
              <a:rPr lang="en-US" dirty="0"/>
              <a:t> feed?</a:t>
            </a:r>
          </a:p>
        </p:txBody>
      </p:sp>
    </p:spTree>
    <p:extLst>
      <p:ext uri="{BB962C8B-B14F-4D97-AF65-F5344CB8AC3E}">
        <p14:creationId xmlns:p14="http://schemas.microsoft.com/office/powerpoint/2010/main" val="1161228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2800" b="1" dirty="0"/>
              <a:t>Plankton can be classified by their trophic strategies</a:t>
            </a:r>
          </a:p>
        </p:txBody>
      </p:sp>
      <p:sp>
        <p:nvSpPr>
          <p:cNvPr id="4" name="Text Placeholder 3"/>
          <p:cNvSpPr>
            <a:spLocks noGrp="1"/>
          </p:cNvSpPr>
          <p:nvPr>
            <p:ph type="body" idx="1"/>
          </p:nvPr>
        </p:nvSpPr>
        <p:spPr>
          <a:xfrm>
            <a:off x="457200" y="2027238"/>
            <a:ext cx="4040188" cy="639762"/>
          </a:xfrm>
        </p:spPr>
        <p:txBody>
          <a:bodyPr/>
          <a:lstStyle/>
          <a:p>
            <a:r>
              <a:rPr lang="en-US" dirty="0">
                <a:solidFill>
                  <a:schemeClr val="tx2"/>
                </a:solidFill>
              </a:rPr>
              <a:t>Phytoplankton </a:t>
            </a:r>
            <a:r>
              <a:rPr lang="en-US" dirty="0"/>
              <a:t>are photosynthetic</a:t>
            </a:r>
          </a:p>
        </p:txBody>
      </p:sp>
      <p:sp>
        <p:nvSpPr>
          <p:cNvPr id="5" name="Text Placeholder 4"/>
          <p:cNvSpPr>
            <a:spLocks noGrp="1"/>
          </p:cNvSpPr>
          <p:nvPr>
            <p:ph type="body" sz="quarter" idx="3"/>
          </p:nvPr>
        </p:nvSpPr>
        <p:spPr>
          <a:xfrm>
            <a:off x="4645025" y="1905000"/>
            <a:ext cx="4041775" cy="639762"/>
          </a:xfrm>
        </p:spPr>
        <p:txBody>
          <a:bodyPr/>
          <a:lstStyle/>
          <a:p>
            <a:r>
              <a:rPr lang="en-US" dirty="0">
                <a:solidFill>
                  <a:schemeClr val="tx2"/>
                </a:solidFill>
              </a:rPr>
              <a:t>Zooplankton </a:t>
            </a:r>
            <a:r>
              <a:rPr lang="en-US" dirty="0"/>
              <a:t>are heterotrophic</a:t>
            </a:r>
          </a:p>
        </p:txBody>
      </p:sp>
      <p:sp>
        <p:nvSpPr>
          <p:cNvPr id="8" name="TextBox 7"/>
          <p:cNvSpPr txBox="1"/>
          <p:nvPr/>
        </p:nvSpPr>
        <p:spPr>
          <a:xfrm>
            <a:off x="304800" y="6320135"/>
            <a:ext cx="8763000" cy="461665"/>
          </a:xfrm>
          <a:prstGeom prst="rect">
            <a:avLst/>
          </a:prstGeom>
          <a:noFill/>
        </p:spPr>
        <p:txBody>
          <a:bodyPr wrap="square" rtlCol="0">
            <a:spAutoFit/>
          </a:bodyPr>
          <a:lstStyle/>
          <a:p>
            <a:r>
              <a:rPr lang="en-US" sz="1200" i="1" dirty="0">
                <a:latin typeface="Kalinga" panose="020B0502040204020203" pitchFamily="34" charset="0"/>
                <a:cs typeface="Kalinga" panose="020B0502040204020203" pitchFamily="34" charset="0"/>
              </a:rPr>
              <a:t>Images: diatom, left, NOAA image library </a:t>
            </a:r>
            <a:r>
              <a:rPr lang="fr-FR" sz="1200" i="1" dirty="0" err="1">
                <a:latin typeface="Kalinga" panose="020B0502040204020203" pitchFamily="34" charset="0"/>
                <a:cs typeface="Kalinga" panose="020B0502040204020203" pitchFamily="34" charset="0"/>
              </a:rPr>
              <a:t>Courtesy</a:t>
            </a:r>
            <a:r>
              <a:rPr lang="fr-FR" sz="1200" i="1" dirty="0">
                <a:latin typeface="Kalinga" panose="020B0502040204020203" pitchFamily="34" charset="0"/>
                <a:cs typeface="Kalinga" panose="020B0502040204020203" pitchFamily="34" charset="0"/>
              </a:rPr>
              <a:t> of Dr. John R. Dolan, Laboratoire d'</a:t>
            </a:r>
            <a:r>
              <a:rPr lang="fr-FR" sz="1200" i="1" dirty="0" err="1">
                <a:latin typeface="Kalinga" panose="020B0502040204020203" pitchFamily="34" charset="0"/>
                <a:cs typeface="Kalinga" panose="020B0502040204020203" pitchFamily="34" charset="0"/>
              </a:rPr>
              <a:t>Oceanographique</a:t>
            </a:r>
            <a:r>
              <a:rPr lang="fr-FR" sz="1200" i="1" dirty="0">
                <a:latin typeface="Kalinga" panose="020B0502040204020203" pitchFamily="34" charset="0"/>
                <a:cs typeface="Kalinga" panose="020B0502040204020203" pitchFamily="34" charset="0"/>
              </a:rPr>
              <a:t> de Villefranche; Observatoire </a:t>
            </a:r>
            <a:r>
              <a:rPr lang="fr-FR" sz="1200" i="1" dirty="0" err="1">
                <a:latin typeface="Kalinga" panose="020B0502040204020203" pitchFamily="34" charset="0"/>
                <a:cs typeface="Kalinga" panose="020B0502040204020203" pitchFamily="34" charset="0"/>
              </a:rPr>
              <a:t>Oceanologique</a:t>
            </a:r>
            <a:r>
              <a:rPr lang="fr-FR" sz="1200" i="1" dirty="0">
                <a:latin typeface="Kalinga" panose="020B0502040204020203" pitchFamily="34" charset="0"/>
                <a:cs typeface="Kalinga" panose="020B0502040204020203" pitchFamily="34" charset="0"/>
              </a:rPr>
              <a:t> de </a:t>
            </a:r>
            <a:r>
              <a:rPr lang="fr-FR" sz="1200" i="1" dirty="0" err="1">
                <a:latin typeface="Kalinga" panose="020B0502040204020203" pitchFamily="34" charset="0"/>
                <a:cs typeface="Kalinga" panose="020B0502040204020203" pitchFamily="34" charset="0"/>
              </a:rPr>
              <a:t>Villefrance-sur-Mer</a:t>
            </a:r>
            <a:r>
              <a:rPr lang="fr-FR" sz="1200" i="1" dirty="0">
                <a:latin typeface="Kalinga" panose="020B0502040204020203" pitchFamily="34" charset="0"/>
                <a:cs typeface="Kalinga" panose="020B0502040204020203" pitchFamily="34" charset="0"/>
              </a:rPr>
              <a:t>; </a:t>
            </a:r>
            <a:r>
              <a:rPr lang="fr-FR" sz="1200" i="1" dirty="0" err="1">
                <a:latin typeface="Kalinga" panose="020B0502040204020203" pitchFamily="34" charset="0"/>
                <a:cs typeface="Kalinga" panose="020B0502040204020203" pitchFamily="34" charset="0"/>
              </a:rPr>
              <a:t>pteropod</a:t>
            </a:r>
            <a:r>
              <a:rPr lang="fr-FR" sz="1200" i="1" dirty="0">
                <a:latin typeface="Kalinga" panose="020B0502040204020203" pitchFamily="34" charset="0"/>
                <a:cs typeface="Kalinga" panose="020B0502040204020203" pitchFamily="34" charset="0"/>
              </a:rPr>
              <a:t>, </a:t>
            </a:r>
            <a:r>
              <a:rPr lang="fr-FR" sz="1200" i="1" dirty="0" err="1">
                <a:latin typeface="Kalinga" panose="020B0502040204020203" pitchFamily="34" charset="0"/>
                <a:cs typeface="Kalinga" panose="020B0502040204020203" pitchFamily="34" charset="0"/>
              </a:rPr>
              <a:t>left</a:t>
            </a:r>
            <a:r>
              <a:rPr lang="fr-FR" sz="1200" i="1" dirty="0">
                <a:latin typeface="Kalinga" panose="020B0502040204020203" pitchFamily="34" charset="0"/>
                <a:cs typeface="Kalinga" panose="020B0502040204020203" pitchFamily="34" charset="0"/>
              </a:rPr>
              <a:t>, NOAA image </a:t>
            </a:r>
            <a:r>
              <a:rPr lang="fr-FR" sz="1200" i="1" dirty="0" err="1">
                <a:latin typeface="Kalinga" panose="020B0502040204020203" pitchFamily="34" charset="0"/>
                <a:cs typeface="Kalinga" panose="020B0502040204020203" pitchFamily="34" charset="0"/>
              </a:rPr>
              <a:t>library</a:t>
            </a:r>
            <a:endParaRPr lang="en-US" sz="1200" i="1" dirty="0">
              <a:latin typeface="Kalinga" panose="020B0502040204020203" pitchFamily="34" charset="0"/>
              <a:cs typeface="Kalinga" panose="020B0502040204020203" pitchFamily="34" charset="0"/>
            </a:endParaRPr>
          </a:p>
        </p:txBody>
      </p:sp>
      <p:pic>
        <p:nvPicPr>
          <p:cNvPr id="6" name="Picture 5" descr="A picture containing a diatom, which is round and has complicated geometry and radial symmetry. It is delicate and translucent.">
            <a:extLst>
              <a:ext uri="{FF2B5EF4-FFF2-40B4-BE49-F238E27FC236}">
                <a16:creationId xmlns:a16="http://schemas.microsoft.com/office/drawing/2014/main" id="{E754A32A-D84E-4E6F-B99B-FDFED426EE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819400"/>
            <a:ext cx="2999362" cy="2819400"/>
          </a:xfrm>
          <a:prstGeom prst="rect">
            <a:avLst/>
          </a:prstGeom>
        </p:spPr>
      </p:pic>
      <p:pic>
        <p:nvPicPr>
          <p:cNvPr id="10" name="Picture 9" descr="A picture containing a very small translucent snail with a foot stcking out of it shell that is divided into two wing-like structures that it uses for swimming.">
            <a:extLst>
              <a:ext uri="{FF2B5EF4-FFF2-40B4-BE49-F238E27FC236}">
                <a16:creationId xmlns:a16="http://schemas.microsoft.com/office/drawing/2014/main" id="{122ED2B1-7D9F-462B-AF72-4A212461F7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8200" y="2590800"/>
            <a:ext cx="3137647" cy="2971800"/>
          </a:xfrm>
          <a:prstGeom prst="rect">
            <a:avLst/>
          </a:prstGeom>
        </p:spPr>
      </p:pic>
    </p:spTree>
    <p:extLst>
      <p:ext uri="{BB962C8B-B14F-4D97-AF65-F5344CB8AC3E}">
        <p14:creationId xmlns:p14="http://schemas.microsoft.com/office/powerpoint/2010/main" val="8005335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2800" b="1" dirty="0"/>
              <a:t>Phytoplankton include both prokaryotes &amp; eukaryotes</a:t>
            </a:r>
          </a:p>
        </p:txBody>
      </p:sp>
      <p:pic>
        <p:nvPicPr>
          <p:cNvPr id="4" name="Picture 3" descr="The image shows small geren cells. The cell are composed of concentric rings of different shades of green.">
            <a:extLst>
              <a:ext uri="{FF2B5EF4-FFF2-40B4-BE49-F238E27FC236}">
                <a16:creationId xmlns:a16="http://schemas.microsoft.com/office/drawing/2014/main" id="{5C5F110F-1481-4B39-9A7A-F747E4A6A2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1644" y="995732"/>
            <a:ext cx="2825750" cy="2921391"/>
          </a:xfrm>
          <a:prstGeom prst="rect">
            <a:avLst/>
          </a:prstGeom>
        </p:spPr>
      </p:pic>
      <p:sp>
        <p:nvSpPr>
          <p:cNvPr id="5" name="TextBox 4">
            <a:extLst>
              <a:ext uri="{FF2B5EF4-FFF2-40B4-BE49-F238E27FC236}">
                <a16:creationId xmlns:a16="http://schemas.microsoft.com/office/drawing/2014/main" id="{C336E367-7AE7-4930-989A-F40A9B811B18}"/>
              </a:ext>
            </a:extLst>
          </p:cNvPr>
          <p:cNvSpPr txBox="1"/>
          <p:nvPr/>
        </p:nvSpPr>
        <p:spPr>
          <a:xfrm>
            <a:off x="5562600" y="3733800"/>
            <a:ext cx="3200400" cy="1384995"/>
          </a:xfrm>
          <a:prstGeom prst="rect">
            <a:avLst/>
          </a:prstGeom>
          <a:solidFill>
            <a:schemeClr val="bg1">
              <a:lumMod val="50000"/>
            </a:schemeClr>
          </a:solidFill>
        </p:spPr>
        <p:txBody>
          <a:bodyPr wrap="square" rtlCol="0">
            <a:spAutoFit/>
          </a:bodyPr>
          <a:lstStyle/>
          <a:p>
            <a:r>
              <a:rPr lang="en-US" sz="2000" i="1" dirty="0">
                <a:latin typeface="Kalinga" panose="020B0502040204020203" pitchFamily="34" charset="0"/>
                <a:cs typeface="Kalinga" panose="020B0502040204020203" pitchFamily="34" charset="0"/>
              </a:rPr>
              <a:t>Prochlorococcus</a:t>
            </a:r>
            <a:r>
              <a:rPr lang="en-US" sz="2000" dirty="0">
                <a:latin typeface="Kalinga" panose="020B0502040204020203" pitchFamily="34" charset="0"/>
                <a:cs typeface="Kalinga" panose="020B0502040204020203" pitchFamily="34" charset="0"/>
              </a:rPr>
              <a:t> is a prokaryotic member of the phytoplankton.</a:t>
            </a:r>
          </a:p>
          <a:p>
            <a:r>
              <a:rPr lang="en-US" sz="1200" i="1" dirty="0">
                <a:latin typeface="Kalinga" panose="020B0502040204020203" pitchFamily="34" charset="0"/>
                <a:cs typeface="Kalinga" panose="020B0502040204020203" pitchFamily="34" charset="0"/>
              </a:rPr>
              <a:t>Image: US Department of Energy, in the public domain</a:t>
            </a:r>
          </a:p>
        </p:txBody>
      </p:sp>
      <p:pic>
        <p:nvPicPr>
          <p:cNvPr id="8" name="Picture 7" descr="The diatom is shaped like an elongated oval, pointed on both ends. It is transparent and alongate green bodies are visible within the cell.&#10;&#10;Description automatically generated">
            <a:extLst>
              <a:ext uri="{FF2B5EF4-FFF2-40B4-BE49-F238E27FC236}">
                <a16:creationId xmlns:a16="http://schemas.microsoft.com/office/drawing/2014/main" id="{303B6E88-43FD-4D07-BAFC-7D30589C50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1218578"/>
            <a:ext cx="3397414" cy="2210422"/>
          </a:xfrm>
          <a:prstGeom prst="rect">
            <a:avLst/>
          </a:prstGeom>
        </p:spPr>
      </p:pic>
      <p:sp>
        <p:nvSpPr>
          <p:cNvPr id="10" name="TextBox 9">
            <a:extLst>
              <a:ext uri="{FF2B5EF4-FFF2-40B4-BE49-F238E27FC236}">
                <a16:creationId xmlns:a16="http://schemas.microsoft.com/office/drawing/2014/main" id="{9BD841EA-7993-4C6B-801B-6331F12BDDCE}"/>
              </a:ext>
            </a:extLst>
          </p:cNvPr>
          <p:cNvSpPr txBox="1"/>
          <p:nvPr/>
        </p:nvSpPr>
        <p:spPr>
          <a:xfrm>
            <a:off x="228600" y="3433343"/>
            <a:ext cx="4836134" cy="892552"/>
          </a:xfrm>
          <a:prstGeom prst="rect">
            <a:avLst/>
          </a:prstGeom>
          <a:solidFill>
            <a:schemeClr val="bg1">
              <a:lumMod val="50000"/>
            </a:schemeClr>
          </a:solidFill>
        </p:spPr>
        <p:txBody>
          <a:bodyPr wrap="square" rtlCol="0">
            <a:spAutoFit/>
          </a:bodyPr>
          <a:lstStyle/>
          <a:p>
            <a:r>
              <a:rPr lang="en-US" sz="2000" dirty="0">
                <a:latin typeface="Kalinga" panose="020B0502040204020203" pitchFamily="34" charset="0"/>
                <a:cs typeface="Kalinga" panose="020B0502040204020203" pitchFamily="34" charset="0"/>
              </a:rPr>
              <a:t>Diatoms are single-celled members of the  of the phytoplankton.</a:t>
            </a:r>
          </a:p>
          <a:p>
            <a:r>
              <a:rPr lang="en-US" sz="1200" i="1" dirty="0">
                <a:latin typeface="Kalinga" panose="020B0502040204020203" pitchFamily="34" charset="0"/>
                <a:cs typeface="Kalinga" panose="020B0502040204020203" pitchFamily="34" charset="0"/>
              </a:rPr>
              <a:t>Image: NOAA</a:t>
            </a:r>
          </a:p>
        </p:txBody>
      </p:sp>
      <p:pic>
        <p:nvPicPr>
          <p:cNvPr id="11" name="Picture 10" descr="The picture show a mat of material that looks like a tangle of brown plant material, even though it is an algae not a plant. In addition to what look like stems and leaves, it has bubble-like flotation devices.">
            <a:extLst>
              <a:ext uri="{FF2B5EF4-FFF2-40B4-BE49-F238E27FC236}">
                <a16:creationId xmlns:a16="http://schemas.microsoft.com/office/drawing/2014/main" id="{E5249B25-B000-43B7-A4C8-8346A8C420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0" y="4419600"/>
            <a:ext cx="4664908" cy="2276475"/>
          </a:xfrm>
          <a:prstGeom prst="rect">
            <a:avLst/>
          </a:prstGeom>
        </p:spPr>
      </p:pic>
      <p:sp>
        <p:nvSpPr>
          <p:cNvPr id="15" name="TextBox 14">
            <a:extLst>
              <a:ext uri="{FF2B5EF4-FFF2-40B4-BE49-F238E27FC236}">
                <a16:creationId xmlns:a16="http://schemas.microsoft.com/office/drawing/2014/main" id="{7F58D757-432B-4B57-8EE9-4D1394C9D2EC}"/>
              </a:ext>
            </a:extLst>
          </p:cNvPr>
          <p:cNvSpPr txBox="1"/>
          <p:nvPr/>
        </p:nvSpPr>
        <p:spPr>
          <a:xfrm>
            <a:off x="2819400" y="5989119"/>
            <a:ext cx="4836134" cy="892552"/>
          </a:xfrm>
          <a:prstGeom prst="rect">
            <a:avLst/>
          </a:prstGeom>
          <a:solidFill>
            <a:schemeClr val="bg1">
              <a:lumMod val="50000"/>
            </a:schemeClr>
          </a:solidFill>
        </p:spPr>
        <p:txBody>
          <a:bodyPr wrap="square" rtlCol="0">
            <a:spAutoFit/>
          </a:bodyPr>
          <a:lstStyle/>
          <a:p>
            <a:r>
              <a:rPr lang="en-US" sz="2000" i="1" dirty="0">
                <a:latin typeface="Kalinga" panose="020B0502040204020203" pitchFamily="34" charset="0"/>
                <a:cs typeface="Kalinga" panose="020B0502040204020203" pitchFamily="34" charset="0"/>
              </a:rPr>
              <a:t>Sargassum</a:t>
            </a:r>
            <a:r>
              <a:rPr lang="en-US" sz="2000" dirty="0">
                <a:latin typeface="Kalinga" panose="020B0502040204020203" pitchFamily="34" charset="0"/>
                <a:cs typeface="Kalinga" panose="020B0502040204020203" pitchFamily="34" charset="0"/>
              </a:rPr>
              <a:t> is a multi-celled member of the phytoplankton.</a:t>
            </a:r>
          </a:p>
          <a:p>
            <a:r>
              <a:rPr lang="en-US" sz="1200" i="1" dirty="0">
                <a:latin typeface="Kalinga" panose="020B0502040204020203" pitchFamily="34" charset="0"/>
                <a:cs typeface="Kalinga" panose="020B0502040204020203" pitchFamily="34" charset="0"/>
              </a:rPr>
              <a:t>Image: NOAA</a:t>
            </a:r>
          </a:p>
        </p:txBody>
      </p:sp>
    </p:spTree>
    <p:extLst>
      <p:ext uri="{BB962C8B-B14F-4D97-AF65-F5344CB8AC3E}">
        <p14:creationId xmlns:p14="http://schemas.microsoft.com/office/powerpoint/2010/main" val="21367255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2800" b="1" dirty="0"/>
              <a:t>Zooplankton are eukaryotes, both single- and multi-celled</a:t>
            </a:r>
          </a:p>
        </p:txBody>
      </p:sp>
      <p:sp>
        <p:nvSpPr>
          <p:cNvPr id="3" name="Content Placeholder 2"/>
          <p:cNvSpPr>
            <a:spLocks noGrp="1"/>
          </p:cNvSpPr>
          <p:nvPr>
            <p:ph sz="half" idx="1"/>
          </p:nvPr>
        </p:nvSpPr>
        <p:spPr/>
        <p:txBody>
          <a:bodyPr/>
          <a:lstStyle/>
          <a:p>
            <a:pPr marL="3175" indent="4763">
              <a:buNone/>
            </a:pPr>
            <a:r>
              <a:rPr lang="en-US" dirty="0"/>
              <a:t>Some are permanent members of the plankton; others are larvae.</a:t>
            </a:r>
          </a:p>
        </p:txBody>
      </p:sp>
      <p:sp>
        <p:nvSpPr>
          <p:cNvPr id="6" name="TextBox 5"/>
          <p:cNvSpPr txBox="1"/>
          <p:nvPr/>
        </p:nvSpPr>
        <p:spPr>
          <a:xfrm>
            <a:off x="6858000" y="2362200"/>
            <a:ext cx="2133600" cy="1508105"/>
          </a:xfrm>
          <a:prstGeom prst="rect">
            <a:avLst/>
          </a:prstGeom>
          <a:noFill/>
        </p:spPr>
        <p:txBody>
          <a:bodyPr wrap="square" rtlCol="0">
            <a:spAutoFit/>
          </a:bodyPr>
          <a:lstStyle/>
          <a:p>
            <a:r>
              <a:rPr lang="en-US" sz="2000" dirty="0">
                <a:latin typeface="Kalinga" pitchFamily="2" charset="0"/>
                <a:cs typeface="Kalinga" pitchFamily="2" charset="0"/>
              </a:rPr>
              <a:t>Small jellyfish, including their larvae are planktonic. </a:t>
            </a:r>
          </a:p>
          <a:p>
            <a:r>
              <a:rPr lang="en-US" sz="1200" i="1" dirty="0">
                <a:latin typeface="Kalinga" pitchFamily="2" charset="0"/>
                <a:cs typeface="Kalinga" pitchFamily="2" charset="0"/>
              </a:rPr>
              <a:t>Image: NOAA</a:t>
            </a:r>
            <a:endParaRPr lang="en-US" sz="2000" dirty="0">
              <a:latin typeface="Kalinga" pitchFamily="2" charset="0"/>
              <a:cs typeface="Kalinga" pitchFamily="2" charset="0"/>
            </a:endParaRPr>
          </a:p>
        </p:txBody>
      </p:sp>
      <p:sp>
        <p:nvSpPr>
          <p:cNvPr id="10" name="TextBox 9"/>
          <p:cNvSpPr txBox="1"/>
          <p:nvPr/>
        </p:nvSpPr>
        <p:spPr>
          <a:xfrm>
            <a:off x="685800" y="4648200"/>
            <a:ext cx="3886200" cy="1200329"/>
          </a:xfrm>
          <a:prstGeom prst="rect">
            <a:avLst/>
          </a:prstGeom>
          <a:noFill/>
        </p:spPr>
        <p:txBody>
          <a:bodyPr wrap="square" rtlCol="0">
            <a:spAutoFit/>
          </a:bodyPr>
          <a:lstStyle/>
          <a:p>
            <a:r>
              <a:rPr lang="en-US" sz="2000" dirty="0">
                <a:latin typeface="Kalinga" pitchFamily="2" charset="0"/>
                <a:cs typeface="Kalinga" pitchFamily="2" charset="0"/>
              </a:rPr>
              <a:t>Copepods (Left) and Pteropods (right) live their whole lives as plankton.</a:t>
            </a:r>
          </a:p>
          <a:p>
            <a:r>
              <a:rPr lang="en-US" sz="1200" i="1" dirty="0">
                <a:latin typeface="Kalinga" pitchFamily="2" charset="0"/>
                <a:cs typeface="Kalinga" pitchFamily="2" charset="0"/>
              </a:rPr>
              <a:t>Images: NOAA </a:t>
            </a:r>
          </a:p>
        </p:txBody>
      </p:sp>
      <p:sp>
        <p:nvSpPr>
          <p:cNvPr id="12" name="TextBox 11"/>
          <p:cNvSpPr txBox="1"/>
          <p:nvPr/>
        </p:nvSpPr>
        <p:spPr>
          <a:xfrm>
            <a:off x="4267200" y="3048000"/>
            <a:ext cx="2133599" cy="892552"/>
          </a:xfrm>
          <a:prstGeom prst="rect">
            <a:avLst/>
          </a:prstGeom>
          <a:noFill/>
        </p:spPr>
        <p:txBody>
          <a:bodyPr wrap="square" rtlCol="0">
            <a:spAutoFit/>
          </a:bodyPr>
          <a:lstStyle/>
          <a:p>
            <a:r>
              <a:rPr lang="en-US" sz="2000" dirty="0">
                <a:latin typeface="Kalinga" pitchFamily="2" charset="0"/>
                <a:cs typeface="Kalinga" pitchFamily="2" charset="0"/>
              </a:rPr>
              <a:t>Crab  larva are planktonic.</a:t>
            </a:r>
          </a:p>
          <a:p>
            <a:r>
              <a:rPr lang="en-US" sz="1200" i="1" dirty="0">
                <a:latin typeface="Kalinga" pitchFamily="2" charset="0"/>
                <a:cs typeface="Kalinga" pitchFamily="2" charset="0"/>
              </a:rPr>
              <a:t>Image: NOAA via Wikipedia</a:t>
            </a:r>
          </a:p>
        </p:txBody>
      </p:sp>
      <p:sp>
        <p:nvSpPr>
          <p:cNvPr id="15" name="TextBox 14"/>
          <p:cNvSpPr txBox="1"/>
          <p:nvPr/>
        </p:nvSpPr>
        <p:spPr>
          <a:xfrm>
            <a:off x="5562600" y="5791200"/>
            <a:ext cx="3581400" cy="892552"/>
          </a:xfrm>
          <a:prstGeom prst="rect">
            <a:avLst/>
          </a:prstGeom>
          <a:noFill/>
        </p:spPr>
        <p:txBody>
          <a:bodyPr wrap="square" rtlCol="0">
            <a:spAutoFit/>
          </a:bodyPr>
          <a:lstStyle/>
          <a:p>
            <a:r>
              <a:rPr lang="en-US" sz="2000" dirty="0">
                <a:latin typeface="Kalinga" pitchFamily="2" charset="0"/>
                <a:cs typeface="Kalinga" pitchFamily="2" charset="0"/>
              </a:rPr>
              <a:t>Foraminifera are protozoans (single-celled).</a:t>
            </a:r>
          </a:p>
          <a:p>
            <a:r>
              <a:rPr lang="en-US" sz="1200" i="1" dirty="0">
                <a:latin typeface="Kalinga" pitchFamily="2" charset="0"/>
                <a:cs typeface="Kalinga" pitchFamily="2" charset="0"/>
              </a:rPr>
              <a:t>Image: NOAA</a:t>
            </a:r>
          </a:p>
        </p:txBody>
      </p:sp>
      <p:pic>
        <p:nvPicPr>
          <p:cNvPr id="5" name="Picture 4" descr="The picture shows a foaminiferan shell which looks like several small balls attached to each other, with strands of material that look like spines emanating from it. It is suspended in water.">
            <a:extLst>
              <a:ext uri="{FF2B5EF4-FFF2-40B4-BE49-F238E27FC236}">
                <a16:creationId xmlns:a16="http://schemas.microsoft.com/office/drawing/2014/main" id="{3B553D25-7AD5-49F7-9D4D-D5F376D696EF}"/>
              </a:ext>
            </a:extLst>
          </p:cNvPr>
          <p:cNvPicPr>
            <a:picLocks noChangeAspect="1"/>
          </p:cNvPicPr>
          <p:nvPr/>
        </p:nvPicPr>
        <p:blipFill rotWithShape="1">
          <a:blip r:embed="rId3">
            <a:extLst>
              <a:ext uri="{28A0092B-C50C-407E-A947-70E740481C1C}">
                <a14:useLocalDpi xmlns:a14="http://schemas.microsoft.com/office/drawing/2010/main" val="0"/>
              </a:ext>
            </a:extLst>
          </a:blip>
          <a:srcRect l="47335" t="41408" r="32040" b="26210"/>
          <a:stretch/>
        </p:blipFill>
        <p:spPr>
          <a:xfrm>
            <a:off x="5638800" y="4038600"/>
            <a:ext cx="1833538" cy="1620336"/>
          </a:xfrm>
          <a:prstGeom prst="rect">
            <a:avLst/>
          </a:prstGeom>
        </p:spPr>
      </p:pic>
      <p:pic>
        <p:nvPicPr>
          <p:cNvPr id="8" name="Picture 7" descr="A picture containing a very small bell-shaped jellyfish with short dangling tentacles. It is swimming sideways.">
            <a:extLst>
              <a:ext uri="{FF2B5EF4-FFF2-40B4-BE49-F238E27FC236}">
                <a16:creationId xmlns:a16="http://schemas.microsoft.com/office/drawing/2014/main" id="{577C3FFE-8469-4813-9FF7-69587EB82D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3200" y="914400"/>
            <a:ext cx="2065466" cy="1371600"/>
          </a:xfrm>
          <a:prstGeom prst="rect">
            <a:avLst/>
          </a:prstGeom>
        </p:spPr>
      </p:pic>
      <p:pic>
        <p:nvPicPr>
          <p:cNvPr id="11" name="Picture 10" descr="The crab larvae looks somewhat like an adult crab but has a long tail.">
            <a:extLst>
              <a:ext uri="{FF2B5EF4-FFF2-40B4-BE49-F238E27FC236}">
                <a16:creationId xmlns:a16="http://schemas.microsoft.com/office/drawing/2014/main" id="{5E0A017C-4D1D-4571-BED6-6786A6FF23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5800" y="1143000"/>
            <a:ext cx="1485900" cy="1650040"/>
          </a:xfrm>
          <a:prstGeom prst="rect">
            <a:avLst/>
          </a:prstGeom>
        </p:spPr>
      </p:pic>
      <p:pic>
        <p:nvPicPr>
          <p:cNvPr id="17" name="Picture 16" descr="The copod looks like a very tiny shrimp with a large head and short tail">
            <a:extLst>
              <a:ext uri="{FF2B5EF4-FFF2-40B4-BE49-F238E27FC236}">
                <a16:creationId xmlns:a16="http://schemas.microsoft.com/office/drawing/2014/main" id="{8CFF4E83-30C5-47C9-9811-B8D934A80D5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3400" y="3579658"/>
            <a:ext cx="1676400" cy="1111214"/>
          </a:xfrm>
          <a:prstGeom prst="rect">
            <a:avLst/>
          </a:prstGeom>
        </p:spPr>
      </p:pic>
      <p:pic>
        <p:nvPicPr>
          <p:cNvPr id="19" name="Picture 18" descr="The pteropod is a tiny snail.">
            <a:extLst>
              <a:ext uri="{FF2B5EF4-FFF2-40B4-BE49-F238E27FC236}">
                <a16:creationId xmlns:a16="http://schemas.microsoft.com/office/drawing/2014/main" id="{777EE951-62D8-4641-8436-979F316E6A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33600" y="3048000"/>
            <a:ext cx="1639162" cy="1552521"/>
          </a:xfrm>
          <a:prstGeom prst="rect">
            <a:avLst/>
          </a:prstGeom>
        </p:spPr>
      </p:pic>
    </p:spTree>
    <p:extLst>
      <p:ext uri="{BB962C8B-B14F-4D97-AF65-F5344CB8AC3E}">
        <p14:creationId xmlns:p14="http://schemas.microsoft.com/office/powerpoint/2010/main" val="21185639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he vibrio cells are flat elongated ovals.">
            <a:extLst>
              <a:ext uri="{FF2B5EF4-FFF2-40B4-BE49-F238E27FC236}">
                <a16:creationId xmlns:a16="http://schemas.microsoft.com/office/drawing/2014/main" id="{F7ED19E4-37B4-4045-A1C6-D8A88F5B18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1428750"/>
            <a:ext cx="5991225" cy="4000500"/>
          </a:xfrm>
          <a:prstGeom prst="rect">
            <a:avLst/>
          </a:prstGeom>
        </p:spPr>
      </p:pic>
      <p:sp>
        <p:nvSpPr>
          <p:cNvPr id="2" name="Title 1"/>
          <p:cNvSpPr>
            <a:spLocks noGrp="1"/>
          </p:cNvSpPr>
          <p:nvPr>
            <p:ph type="title"/>
          </p:nvPr>
        </p:nvSpPr>
        <p:spPr/>
        <p:txBody>
          <a:bodyPr/>
          <a:lstStyle/>
          <a:p>
            <a:pPr algn="l"/>
            <a:r>
              <a:rPr lang="en-US" sz="2800" b="1" dirty="0"/>
              <a:t>Heterotrophic prokaryotes are classified as </a:t>
            </a:r>
            <a:r>
              <a:rPr lang="en-US" sz="2800" b="1" dirty="0" err="1">
                <a:solidFill>
                  <a:schemeClr val="tx2"/>
                </a:solidFill>
              </a:rPr>
              <a:t>bacterioplankton</a:t>
            </a:r>
            <a:endParaRPr lang="en-US" sz="2800" b="1" dirty="0">
              <a:solidFill>
                <a:schemeClr val="tx2"/>
              </a:solidFill>
            </a:endParaRPr>
          </a:p>
        </p:txBody>
      </p:sp>
      <p:sp>
        <p:nvSpPr>
          <p:cNvPr id="3" name="Content Placeholder 2"/>
          <p:cNvSpPr>
            <a:spLocks noGrp="1"/>
          </p:cNvSpPr>
          <p:nvPr>
            <p:ph idx="1"/>
          </p:nvPr>
        </p:nvSpPr>
        <p:spPr>
          <a:xfrm>
            <a:off x="457200" y="2133600"/>
            <a:ext cx="3429000" cy="2362200"/>
          </a:xfrm>
          <a:solidFill>
            <a:schemeClr val="bg1">
              <a:lumMod val="50000"/>
            </a:schemeClr>
          </a:solidFill>
        </p:spPr>
        <p:txBody>
          <a:bodyPr/>
          <a:lstStyle/>
          <a:p>
            <a:pPr marL="0" indent="0">
              <a:buNone/>
            </a:pPr>
            <a:r>
              <a:rPr lang="en-US" sz="2400" dirty="0">
                <a:solidFill>
                  <a:schemeClr val="tx1"/>
                </a:solidFill>
              </a:rPr>
              <a:t>They are important in breaking down organic matter, releasing nutrients for other organisms, plus CO</a:t>
            </a:r>
            <a:r>
              <a:rPr lang="en-US" sz="2400" baseline="-25000" dirty="0">
                <a:solidFill>
                  <a:schemeClr val="tx1"/>
                </a:solidFill>
              </a:rPr>
              <a:t>2</a:t>
            </a:r>
            <a:r>
              <a:rPr lang="en-US" sz="2400" dirty="0">
                <a:solidFill>
                  <a:schemeClr val="tx1"/>
                </a:solidFill>
              </a:rPr>
              <a:t> </a:t>
            </a:r>
          </a:p>
        </p:txBody>
      </p:sp>
      <p:sp>
        <p:nvSpPr>
          <p:cNvPr id="5" name="TextBox 4"/>
          <p:cNvSpPr txBox="1"/>
          <p:nvPr/>
        </p:nvSpPr>
        <p:spPr>
          <a:xfrm>
            <a:off x="3047999" y="5486400"/>
            <a:ext cx="5943601" cy="1138773"/>
          </a:xfrm>
          <a:prstGeom prst="rect">
            <a:avLst/>
          </a:prstGeom>
          <a:noFill/>
        </p:spPr>
        <p:txBody>
          <a:bodyPr wrap="square" rtlCol="0">
            <a:spAutoFit/>
          </a:bodyPr>
          <a:lstStyle/>
          <a:p>
            <a:r>
              <a:rPr lang="en-US" i="1" dirty="0">
                <a:latin typeface="Kalinga" pitchFamily="2" charset="0"/>
                <a:cs typeface="Kalinga" pitchFamily="2" charset="0"/>
              </a:rPr>
              <a:t>Vibrio vulnificus </a:t>
            </a:r>
            <a:r>
              <a:rPr lang="en-US" dirty="0">
                <a:latin typeface="Kalinga" pitchFamily="2" charset="0"/>
                <a:cs typeface="Kalinga" pitchFamily="2" charset="0"/>
              </a:rPr>
              <a:t>occurs in nearshore marine environments and can make you very sick if you ingest it or are in contact with it.</a:t>
            </a:r>
            <a:br>
              <a:rPr lang="en-US" dirty="0">
                <a:latin typeface="Kalinga" pitchFamily="2" charset="0"/>
                <a:cs typeface="Kalinga" pitchFamily="2" charset="0"/>
              </a:rPr>
            </a:br>
            <a:r>
              <a:rPr lang="en-US" sz="1400" i="1" dirty="0">
                <a:latin typeface="Kalinga" pitchFamily="2" charset="0"/>
                <a:cs typeface="Kalinga" pitchFamily="2" charset="0"/>
              </a:rPr>
              <a:t>Image: Center for Disease Control</a:t>
            </a:r>
            <a:endParaRPr lang="en-US" sz="1400" dirty="0">
              <a:latin typeface="Kalinga" pitchFamily="2" charset="0"/>
              <a:cs typeface="Kalinga" pitchFamily="2" charset="0"/>
            </a:endParaRPr>
          </a:p>
        </p:txBody>
      </p:sp>
    </p:spTree>
    <p:extLst>
      <p:ext uri="{BB962C8B-B14F-4D97-AF65-F5344CB8AC3E}">
        <p14:creationId xmlns:p14="http://schemas.microsoft.com/office/powerpoint/2010/main" val="32752831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20614C-7F3A-42AB-8C4F-AC2F2377063D}"/>
              </a:ext>
            </a:extLst>
          </p:cNvPr>
          <p:cNvSpPr>
            <a:spLocks noGrp="1"/>
          </p:cNvSpPr>
          <p:nvPr>
            <p:ph type="title"/>
          </p:nvPr>
        </p:nvSpPr>
        <p:spPr/>
        <p:txBody>
          <a:bodyPr/>
          <a:lstStyle/>
          <a:p>
            <a:r>
              <a:rPr lang="en-US" dirty="0" err="1"/>
              <a:t>PRACTice</a:t>
            </a:r>
            <a:r>
              <a:rPr lang="en-US" dirty="0"/>
              <a:t> problems</a:t>
            </a:r>
          </a:p>
        </p:txBody>
      </p:sp>
      <p:sp>
        <p:nvSpPr>
          <p:cNvPr id="5" name="Text Placeholder 4">
            <a:extLst>
              <a:ext uri="{FF2B5EF4-FFF2-40B4-BE49-F238E27FC236}">
                <a16:creationId xmlns:a16="http://schemas.microsoft.com/office/drawing/2014/main" id="{F103A52A-6333-4D46-ACF3-A5995A83C27B}"/>
              </a:ext>
            </a:extLst>
          </p:cNvPr>
          <p:cNvSpPr>
            <a:spLocks noGrp="1"/>
          </p:cNvSpPr>
          <p:nvPr>
            <p:ph type="body" idx="1"/>
          </p:nvPr>
        </p:nvSpPr>
        <p:spPr/>
        <p:txBody>
          <a:bodyPr/>
          <a:lstStyle/>
          <a:p>
            <a:r>
              <a:rPr lang="en-US" dirty="0"/>
              <a:t>Let’s practice what you’ve learned!</a:t>
            </a:r>
          </a:p>
        </p:txBody>
      </p:sp>
    </p:spTree>
    <p:extLst>
      <p:ext uri="{BB962C8B-B14F-4D97-AF65-F5344CB8AC3E}">
        <p14:creationId xmlns:p14="http://schemas.microsoft.com/office/powerpoint/2010/main" val="13379447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FCFF5-770D-4B9C-A418-C1270AC488CC}"/>
              </a:ext>
            </a:extLst>
          </p:cNvPr>
          <p:cNvSpPr>
            <a:spLocks noGrp="1"/>
          </p:cNvSpPr>
          <p:nvPr>
            <p:ph type="title"/>
          </p:nvPr>
        </p:nvSpPr>
        <p:spPr/>
        <p:txBody>
          <a:bodyPr/>
          <a:lstStyle/>
          <a:p>
            <a:r>
              <a:rPr lang="en-US" dirty="0">
                <a:solidFill>
                  <a:schemeClr val="tx2"/>
                </a:solidFill>
                <a:latin typeface="Bradley Hand ITC" panose="03070402050302030203" pitchFamily="66" charset="0"/>
              </a:rPr>
              <a:t>Practice problem: </a:t>
            </a:r>
            <a:r>
              <a:rPr lang="en-US" dirty="0"/>
              <a:t>Which terms apply?</a:t>
            </a:r>
          </a:p>
        </p:txBody>
      </p:sp>
      <p:pic>
        <p:nvPicPr>
          <p:cNvPr id="5" name="Picture 4" descr="A picture containing a jellyfish swimming sideways with its tentacles drifting behind it.">
            <a:extLst>
              <a:ext uri="{FF2B5EF4-FFF2-40B4-BE49-F238E27FC236}">
                <a16:creationId xmlns:a16="http://schemas.microsoft.com/office/drawing/2014/main" id="{D56DB455-8387-4130-B135-F5446F80CD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0553" y="1295400"/>
            <a:ext cx="7404847" cy="5334000"/>
          </a:xfrm>
          <a:prstGeom prst="rect">
            <a:avLst/>
          </a:prstGeom>
        </p:spPr>
      </p:pic>
      <p:sp>
        <p:nvSpPr>
          <p:cNvPr id="6" name="TextBox 5">
            <a:extLst>
              <a:ext uri="{FF2B5EF4-FFF2-40B4-BE49-F238E27FC236}">
                <a16:creationId xmlns:a16="http://schemas.microsoft.com/office/drawing/2014/main" id="{ADACB222-C5B3-4496-BB26-8175BEECEEAD}"/>
              </a:ext>
            </a:extLst>
          </p:cNvPr>
          <p:cNvSpPr txBox="1"/>
          <p:nvPr/>
        </p:nvSpPr>
        <p:spPr>
          <a:xfrm>
            <a:off x="6477000" y="5943600"/>
            <a:ext cx="2254143" cy="553998"/>
          </a:xfrm>
          <a:prstGeom prst="rect">
            <a:avLst/>
          </a:prstGeom>
          <a:solidFill>
            <a:schemeClr val="bg1">
              <a:lumMod val="50000"/>
            </a:schemeClr>
          </a:solidFill>
        </p:spPr>
        <p:txBody>
          <a:bodyPr wrap="none" rtlCol="0">
            <a:spAutoFit/>
          </a:bodyPr>
          <a:lstStyle/>
          <a:p>
            <a:r>
              <a:rPr lang="en-US" sz="2000" dirty="0">
                <a:latin typeface="Kalinga" panose="020B0502040204020203" pitchFamily="34" charset="0"/>
                <a:cs typeface="Kalinga" panose="020B0502040204020203" pitchFamily="34" charset="0"/>
              </a:rPr>
              <a:t>Jellyfish</a:t>
            </a:r>
          </a:p>
          <a:p>
            <a:r>
              <a:rPr lang="en-US" sz="1000" i="1" dirty="0">
                <a:latin typeface="Kalinga" panose="020B0502040204020203" pitchFamily="34" charset="0"/>
                <a:cs typeface="Kalinga" panose="020B0502040204020203" pitchFamily="34" charset="0"/>
              </a:rPr>
              <a:t>NOAA image in the public domain</a:t>
            </a:r>
          </a:p>
        </p:txBody>
      </p:sp>
      <p:sp>
        <p:nvSpPr>
          <p:cNvPr id="7" name="TextBox 6">
            <a:extLst>
              <a:ext uri="{FF2B5EF4-FFF2-40B4-BE49-F238E27FC236}">
                <a16:creationId xmlns:a16="http://schemas.microsoft.com/office/drawing/2014/main" id="{3739E564-DDDE-4178-B0D0-2213E5079A79}"/>
              </a:ext>
            </a:extLst>
          </p:cNvPr>
          <p:cNvSpPr txBox="1"/>
          <p:nvPr/>
        </p:nvSpPr>
        <p:spPr>
          <a:xfrm>
            <a:off x="685800" y="1676400"/>
            <a:ext cx="1848583" cy="1200329"/>
          </a:xfrm>
          <a:prstGeom prst="rect">
            <a:avLst/>
          </a:prstGeom>
          <a:solidFill>
            <a:schemeClr val="accent4">
              <a:lumMod val="10000"/>
            </a:schemeClr>
          </a:solidFill>
        </p:spPr>
        <p:txBody>
          <a:bodyPr wrap="none" rtlCol="0">
            <a:spAutoFit/>
          </a:bodyPr>
          <a:lstStyle/>
          <a:p>
            <a:r>
              <a:rPr lang="en-US" sz="3600" dirty="0">
                <a:latin typeface="Kalinga" panose="020B0502040204020203" pitchFamily="34" charset="0"/>
                <a:cs typeface="Kalinga" panose="020B0502040204020203" pitchFamily="34" charset="0"/>
              </a:rPr>
              <a:t>Pelagic</a:t>
            </a:r>
          </a:p>
          <a:p>
            <a:r>
              <a:rPr lang="en-US" sz="3600" dirty="0">
                <a:latin typeface="Kalinga" panose="020B0502040204020203" pitchFamily="34" charset="0"/>
                <a:cs typeface="Kalinga" panose="020B0502040204020203" pitchFamily="34" charset="0"/>
              </a:rPr>
              <a:t>Benthic</a:t>
            </a:r>
          </a:p>
        </p:txBody>
      </p:sp>
    </p:spTree>
    <p:extLst>
      <p:ext uri="{BB962C8B-B14F-4D97-AF65-F5344CB8AC3E}">
        <p14:creationId xmlns:p14="http://schemas.microsoft.com/office/powerpoint/2010/main" val="19389111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FCFF5-770D-4B9C-A418-C1270AC488CC}"/>
              </a:ext>
            </a:extLst>
          </p:cNvPr>
          <p:cNvSpPr>
            <a:spLocks noGrp="1"/>
          </p:cNvSpPr>
          <p:nvPr>
            <p:ph type="title"/>
          </p:nvPr>
        </p:nvSpPr>
        <p:spPr/>
        <p:txBody>
          <a:bodyPr/>
          <a:lstStyle/>
          <a:p>
            <a:r>
              <a:rPr lang="en-US" dirty="0">
                <a:solidFill>
                  <a:schemeClr val="tx2"/>
                </a:solidFill>
                <a:latin typeface="Bradley Hand ITC" panose="03070402050302030203" pitchFamily="66" charset="0"/>
              </a:rPr>
              <a:t>Practice problem: </a:t>
            </a:r>
            <a:r>
              <a:rPr lang="en-US" dirty="0"/>
              <a:t>Which terms apply?</a:t>
            </a:r>
          </a:p>
        </p:txBody>
      </p:sp>
      <p:pic>
        <p:nvPicPr>
          <p:cNvPr id="5" name="Picture 4" descr="A picture containing a jellyfish swimming sideways with its tentacles drifting behind it.">
            <a:extLst>
              <a:ext uri="{FF2B5EF4-FFF2-40B4-BE49-F238E27FC236}">
                <a16:creationId xmlns:a16="http://schemas.microsoft.com/office/drawing/2014/main" id="{D56DB455-8387-4130-B135-F5446F80CD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0553" y="1295400"/>
            <a:ext cx="7404847" cy="5334000"/>
          </a:xfrm>
          <a:prstGeom prst="rect">
            <a:avLst/>
          </a:prstGeom>
        </p:spPr>
      </p:pic>
      <p:sp>
        <p:nvSpPr>
          <p:cNvPr id="6" name="TextBox 5">
            <a:extLst>
              <a:ext uri="{FF2B5EF4-FFF2-40B4-BE49-F238E27FC236}">
                <a16:creationId xmlns:a16="http://schemas.microsoft.com/office/drawing/2014/main" id="{ADACB222-C5B3-4496-BB26-8175BEECEEAD}"/>
              </a:ext>
            </a:extLst>
          </p:cNvPr>
          <p:cNvSpPr txBox="1"/>
          <p:nvPr/>
        </p:nvSpPr>
        <p:spPr>
          <a:xfrm>
            <a:off x="6477000" y="5943600"/>
            <a:ext cx="2254143" cy="553998"/>
          </a:xfrm>
          <a:prstGeom prst="rect">
            <a:avLst/>
          </a:prstGeom>
          <a:solidFill>
            <a:schemeClr val="bg1">
              <a:lumMod val="50000"/>
            </a:schemeClr>
          </a:solidFill>
        </p:spPr>
        <p:txBody>
          <a:bodyPr wrap="none" rtlCol="0">
            <a:spAutoFit/>
          </a:bodyPr>
          <a:lstStyle/>
          <a:p>
            <a:r>
              <a:rPr lang="en-US" sz="2000" dirty="0">
                <a:latin typeface="Kalinga" panose="020B0502040204020203" pitchFamily="34" charset="0"/>
                <a:cs typeface="Kalinga" panose="020B0502040204020203" pitchFamily="34" charset="0"/>
              </a:rPr>
              <a:t>Jellyfish</a:t>
            </a:r>
          </a:p>
          <a:p>
            <a:r>
              <a:rPr lang="en-US" sz="1000" i="1" dirty="0">
                <a:latin typeface="Kalinga" panose="020B0502040204020203" pitchFamily="34" charset="0"/>
                <a:cs typeface="Kalinga" panose="020B0502040204020203" pitchFamily="34" charset="0"/>
              </a:rPr>
              <a:t>NOAA image in the public domain</a:t>
            </a:r>
          </a:p>
        </p:txBody>
      </p:sp>
      <p:sp>
        <p:nvSpPr>
          <p:cNvPr id="7" name="TextBox 6">
            <a:extLst>
              <a:ext uri="{FF2B5EF4-FFF2-40B4-BE49-F238E27FC236}">
                <a16:creationId xmlns:a16="http://schemas.microsoft.com/office/drawing/2014/main" id="{3739E564-DDDE-4178-B0D0-2213E5079A79}"/>
              </a:ext>
            </a:extLst>
          </p:cNvPr>
          <p:cNvSpPr txBox="1"/>
          <p:nvPr/>
        </p:nvSpPr>
        <p:spPr>
          <a:xfrm>
            <a:off x="685800" y="1676400"/>
            <a:ext cx="2815194" cy="1200329"/>
          </a:xfrm>
          <a:prstGeom prst="rect">
            <a:avLst/>
          </a:prstGeom>
          <a:solidFill>
            <a:schemeClr val="accent4">
              <a:lumMod val="10000"/>
            </a:schemeClr>
          </a:solidFill>
        </p:spPr>
        <p:txBody>
          <a:bodyPr wrap="none" rtlCol="0">
            <a:spAutoFit/>
          </a:bodyPr>
          <a:lstStyle/>
          <a:p>
            <a:r>
              <a:rPr lang="en-US" sz="3600" dirty="0">
                <a:latin typeface="Kalinga" panose="020B0502040204020203" pitchFamily="34" charset="0"/>
                <a:cs typeface="Kalinga" panose="020B0502040204020203" pitchFamily="34" charset="0"/>
              </a:rPr>
              <a:t>Autotroph</a:t>
            </a:r>
          </a:p>
          <a:p>
            <a:r>
              <a:rPr lang="en-US" sz="3600" dirty="0">
                <a:latin typeface="Kalinga" panose="020B0502040204020203" pitchFamily="34" charset="0"/>
                <a:cs typeface="Kalinga" panose="020B0502040204020203" pitchFamily="34" charset="0"/>
              </a:rPr>
              <a:t>Heterotroph</a:t>
            </a:r>
          </a:p>
        </p:txBody>
      </p:sp>
    </p:spTree>
    <p:extLst>
      <p:ext uri="{BB962C8B-B14F-4D97-AF65-F5344CB8AC3E}">
        <p14:creationId xmlns:p14="http://schemas.microsoft.com/office/powerpoint/2010/main" val="28765095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FCFF5-770D-4B9C-A418-C1270AC488CC}"/>
              </a:ext>
            </a:extLst>
          </p:cNvPr>
          <p:cNvSpPr>
            <a:spLocks noGrp="1"/>
          </p:cNvSpPr>
          <p:nvPr>
            <p:ph type="title"/>
          </p:nvPr>
        </p:nvSpPr>
        <p:spPr/>
        <p:txBody>
          <a:bodyPr/>
          <a:lstStyle/>
          <a:p>
            <a:r>
              <a:rPr lang="en-US" dirty="0">
                <a:solidFill>
                  <a:schemeClr val="tx2"/>
                </a:solidFill>
                <a:latin typeface="Bradley Hand ITC" panose="03070402050302030203" pitchFamily="66" charset="0"/>
              </a:rPr>
              <a:t>Practice problem: </a:t>
            </a:r>
            <a:r>
              <a:rPr lang="en-US" dirty="0"/>
              <a:t>Which terms apply?</a:t>
            </a:r>
          </a:p>
        </p:txBody>
      </p:sp>
      <p:pic>
        <p:nvPicPr>
          <p:cNvPr id="5" name="Picture 4" descr="A picture containing a jellyfish swimming sideways with its tentacles drifting behind it.">
            <a:extLst>
              <a:ext uri="{FF2B5EF4-FFF2-40B4-BE49-F238E27FC236}">
                <a16:creationId xmlns:a16="http://schemas.microsoft.com/office/drawing/2014/main" id="{D56DB455-8387-4130-B135-F5446F80CD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0553" y="1295400"/>
            <a:ext cx="7404847" cy="5334000"/>
          </a:xfrm>
          <a:prstGeom prst="rect">
            <a:avLst/>
          </a:prstGeom>
        </p:spPr>
      </p:pic>
      <p:sp>
        <p:nvSpPr>
          <p:cNvPr id="6" name="TextBox 5">
            <a:extLst>
              <a:ext uri="{FF2B5EF4-FFF2-40B4-BE49-F238E27FC236}">
                <a16:creationId xmlns:a16="http://schemas.microsoft.com/office/drawing/2014/main" id="{ADACB222-C5B3-4496-BB26-8175BEECEEAD}"/>
              </a:ext>
            </a:extLst>
          </p:cNvPr>
          <p:cNvSpPr txBox="1"/>
          <p:nvPr/>
        </p:nvSpPr>
        <p:spPr>
          <a:xfrm>
            <a:off x="6477000" y="5943600"/>
            <a:ext cx="2254143" cy="553998"/>
          </a:xfrm>
          <a:prstGeom prst="rect">
            <a:avLst/>
          </a:prstGeom>
          <a:solidFill>
            <a:schemeClr val="bg1">
              <a:lumMod val="50000"/>
            </a:schemeClr>
          </a:solidFill>
        </p:spPr>
        <p:txBody>
          <a:bodyPr wrap="none" rtlCol="0">
            <a:spAutoFit/>
          </a:bodyPr>
          <a:lstStyle/>
          <a:p>
            <a:r>
              <a:rPr lang="en-US" sz="2000" dirty="0">
                <a:latin typeface="Kalinga" panose="020B0502040204020203" pitchFamily="34" charset="0"/>
                <a:cs typeface="Kalinga" panose="020B0502040204020203" pitchFamily="34" charset="0"/>
              </a:rPr>
              <a:t>Jellyfish</a:t>
            </a:r>
          </a:p>
          <a:p>
            <a:r>
              <a:rPr lang="en-US" sz="1000" i="1" dirty="0">
                <a:latin typeface="Kalinga" panose="020B0502040204020203" pitchFamily="34" charset="0"/>
                <a:cs typeface="Kalinga" panose="020B0502040204020203" pitchFamily="34" charset="0"/>
              </a:rPr>
              <a:t>NOAA image in the public domain</a:t>
            </a:r>
          </a:p>
        </p:txBody>
      </p:sp>
      <p:sp>
        <p:nvSpPr>
          <p:cNvPr id="7" name="TextBox 6">
            <a:extLst>
              <a:ext uri="{FF2B5EF4-FFF2-40B4-BE49-F238E27FC236}">
                <a16:creationId xmlns:a16="http://schemas.microsoft.com/office/drawing/2014/main" id="{3739E564-DDDE-4178-B0D0-2213E5079A79}"/>
              </a:ext>
            </a:extLst>
          </p:cNvPr>
          <p:cNvSpPr txBox="1"/>
          <p:nvPr/>
        </p:nvSpPr>
        <p:spPr>
          <a:xfrm>
            <a:off x="685800" y="1676400"/>
            <a:ext cx="2097049" cy="1754326"/>
          </a:xfrm>
          <a:prstGeom prst="rect">
            <a:avLst/>
          </a:prstGeom>
          <a:solidFill>
            <a:schemeClr val="accent4">
              <a:lumMod val="10000"/>
            </a:schemeClr>
          </a:solidFill>
        </p:spPr>
        <p:txBody>
          <a:bodyPr wrap="none" rtlCol="0">
            <a:spAutoFit/>
          </a:bodyPr>
          <a:lstStyle/>
          <a:p>
            <a:r>
              <a:rPr lang="en-US" sz="3600" dirty="0">
                <a:latin typeface="Kalinga" panose="020B0502040204020203" pitchFamily="34" charset="0"/>
                <a:cs typeface="Kalinga" panose="020B0502040204020203" pitchFamily="34" charset="0"/>
              </a:rPr>
              <a:t>Nekton</a:t>
            </a:r>
          </a:p>
          <a:p>
            <a:r>
              <a:rPr lang="en-US" sz="3600" dirty="0">
                <a:latin typeface="Kalinga" panose="020B0502040204020203" pitchFamily="34" charset="0"/>
                <a:cs typeface="Kalinga" panose="020B0502040204020203" pitchFamily="34" charset="0"/>
              </a:rPr>
              <a:t>Plankton</a:t>
            </a:r>
          </a:p>
          <a:p>
            <a:r>
              <a:rPr lang="en-US" sz="3600" dirty="0">
                <a:latin typeface="Kalinga" panose="020B0502040204020203" pitchFamily="34" charset="0"/>
                <a:cs typeface="Kalinga" panose="020B0502040204020203" pitchFamily="34" charset="0"/>
              </a:rPr>
              <a:t>Benthos</a:t>
            </a:r>
          </a:p>
        </p:txBody>
      </p:sp>
    </p:spTree>
    <p:extLst>
      <p:ext uri="{BB962C8B-B14F-4D97-AF65-F5344CB8AC3E}">
        <p14:creationId xmlns:p14="http://schemas.microsoft.com/office/powerpoint/2010/main" val="27123721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36BE41B-95F4-405E-8631-B9612C72204F}"/>
              </a:ext>
            </a:extLst>
          </p:cNvPr>
          <p:cNvSpPr>
            <a:spLocks noGrp="1"/>
          </p:cNvSpPr>
          <p:nvPr>
            <p:ph type="title"/>
          </p:nvPr>
        </p:nvSpPr>
        <p:spPr/>
        <p:txBody>
          <a:bodyPr/>
          <a:lstStyle/>
          <a:p>
            <a:r>
              <a:rPr lang="en-US" dirty="0"/>
              <a:t>Marine life forms can be single-celled or multi-celled</a:t>
            </a:r>
          </a:p>
        </p:txBody>
      </p:sp>
      <p:pic>
        <p:nvPicPr>
          <p:cNvPr id="7" name="Picture 6" descr="A hand holding a very small shark&#10;&#10;">
            <a:extLst>
              <a:ext uri="{FF2B5EF4-FFF2-40B4-BE49-F238E27FC236}">
                <a16:creationId xmlns:a16="http://schemas.microsoft.com/office/drawing/2014/main" id="{601C35C9-C45D-4B7B-9763-E4D9189A6E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2800" y="1600200"/>
            <a:ext cx="4368800" cy="3276600"/>
          </a:xfrm>
          <a:prstGeom prst="rect">
            <a:avLst/>
          </a:prstGeom>
        </p:spPr>
      </p:pic>
      <p:sp>
        <p:nvSpPr>
          <p:cNvPr id="8" name="TextBox 7">
            <a:extLst>
              <a:ext uri="{FF2B5EF4-FFF2-40B4-BE49-F238E27FC236}">
                <a16:creationId xmlns:a16="http://schemas.microsoft.com/office/drawing/2014/main" id="{0E232376-2732-4F22-BEA7-F14454F86715}"/>
              </a:ext>
            </a:extLst>
          </p:cNvPr>
          <p:cNvSpPr txBox="1"/>
          <p:nvPr/>
        </p:nvSpPr>
        <p:spPr>
          <a:xfrm>
            <a:off x="4648200" y="4953000"/>
            <a:ext cx="4343400" cy="1508105"/>
          </a:xfrm>
          <a:prstGeom prst="rect">
            <a:avLst/>
          </a:prstGeom>
          <a:solidFill>
            <a:schemeClr val="bg1">
              <a:lumMod val="50000"/>
            </a:schemeClr>
          </a:solidFill>
        </p:spPr>
        <p:txBody>
          <a:bodyPr wrap="square" rtlCol="0">
            <a:spAutoFit/>
          </a:bodyPr>
          <a:lstStyle/>
          <a:p>
            <a:r>
              <a:rPr lang="en-US" sz="2000" dirty="0">
                <a:latin typeface="Kalinga" panose="020B0502040204020203" pitchFamily="34" charset="0"/>
                <a:cs typeface="Kalinga" panose="020B0502040204020203" pitchFamily="34" charset="0"/>
              </a:rPr>
              <a:t>The dwarf </a:t>
            </a:r>
            <a:r>
              <a:rPr lang="en-US" sz="2000" dirty="0" err="1">
                <a:latin typeface="Kalinga" panose="020B0502040204020203" pitchFamily="34" charset="0"/>
                <a:cs typeface="Kalinga" panose="020B0502040204020203" pitchFamily="34" charset="0"/>
              </a:rPr>
              <a:t>lanternshark</a:t>
            </a:r>
            <a:r>
              <a:rPr lang="en-US" sz="2000" dirty="0">
                <a:latin typeface="Kalinga" panose="020B0502040204020203" pitchFamily="34" charset="0"/>
                <a:cs typeface="Kalinga" panose="020B0502040204020203" pitchFamily="34" charset="0"/>
              </a:rPr>
              <a:t> is the smallest known shark. Nonetheless, it contains millions of cells</a:t>
            </a:r>
            <a:r>
              <a:rPr lang="en-US" sz="2000">
                <a:latin typeface="Kalinga" panose="020B0502040204020203" pitchFamily="34" charset="0"/>
                <a:cs typeface="Kalinga" panose="020B0502040204020203" pitchFamily="34" charset="0"/>
              </a:rPr>
              <a:t>.  </a:t>
            </a:r>
            <a:r>
              <a:rPr lang="en-US" sz="1200" i="1">
                <a:latin typeface="Kalinga" panose="020B0502040204020203" pitchFamily="34" charset="0"/>
                <a:cs typeface="Kalinga" panose="020B0502040204020203" pitchFamily="34" charset="0"/>
              </a:rPr>
              <a:t>Image </a:t>
            </a:r>
            <a:r>
              <a:rPr lang="en-US" sz="1200" i="1" dirty="0">
                <a:latin typeface="Kalinga" panose="020B0502040204020203" pitchFamily="34" charset="0"/>
                <a:cs typeface="Kalinga" panose="020B0502040204020203" pitchFamily="34" charset="0"/>
              </a:rPr>
              <a:t>is licensed under the Creative Commons Attribution-</a:t>
            </a:r>
            <a:r>
              <a:rPr lang="en-US" sz="1200" i="1" dirty="0" err="1">
                <a:latin typeface="Kalinga" panose="020B0502040204020203" pitchFamily="34" charset="0"/>
                <a:cs typeface="Kalinga" panose="020B0502040204020203" pitchFamily="34" charset="0"/>
              </a:rPr>
              <a:t>ShareAlike</a:t>
            </a:r>
            <a:r>
              <a:rPr lang="en-US" sz="1200" i="1" dirty="0">
                <a:latin typeface="Kalinga" panose="020B0502040204020203" pitchFamily="34" charset="0"/>
                <a:cs typeface="Kalinga" panose="020B0502040204020203" pitchFamily="34" charset="0"/>
              </a:rPr>
              <a:t> 3.0 License.</a:t>
            </a:r>
          </a:p>
        </p:txBody>
      </p:sp>
      <p:sp>
        <p:nvSpPr>
          <p:cNvPr id="9" name="TextBox 8">
            <a:extLst>
              <a:ext uri="{FF2B5EF4-FFF2-40B4-BE49-F238E27FC236}">
                <a16:creationId xmlns:a16="http://schemas.microsoft.com/office/drawing/2014/main" id="{4FB74052-5705-491B-820C-5F43D006D98A}"/>
              </a:ext>
            </a:extLst>
          </p:cNvPr>
          <p:cNvSpPr txBox="1"/>
          <p:nvPr/>
        </p:nvSpPr>
        <p:spPr>
          <a:xfrm>
            <a:off x="152400" y="4953000"/>
            <a:ext cx="4343400" cy="1200329"/>
          </a:xfrm>
          <a:prstGeom prst="rect">
            <a:avLst/>
          </a:prstGeom>
          <a:solidFill>
            <a:schemeClr val="bg1">
              <a:lumMod val="50000"/>
            </a:schemeClr>
          </a:solidFill>
        </p:spPr>
        <p:txBody>
          <a:bodyPr wrap="square" rtlCol="0">
            <a:spAutoFit/>
          </a:bodyPr>
          <a:lstStyle/>
          <a:p>
            <a:r>
              <a:rPr lang="en-US" sz="2000" dirty="0" err="1">
                <a:latin typeface="Kalinga" panose="020B0502040204020203" pitchFamily="34" charset="0"/>
                <a:cs typeface="Kalinga" panose="020B0502040204020203" pitchFamily="34" charset="0"/>
              </a:rPr>
              <a:t>Foraminiferans</a:t>
            </a:r>
            <a:r>
              <a:rPr lang="en-US" sz="2000" dirty="0">
                <a:latin typeface="Kalinga" panose="020B0502040204020203" pitchFamily="34" charset="0"/>
                <a:cs typeface="Kalinga" panose="020B0502040204020203" pitchFamily="34" charset="0"/>
              </a:rPr>
              <a:t> are protozoans, single cells that secrete an elaborate external shell. </a:t>
            </a:r>
          </a:p>
          <a:p>
            <a:r>
              <a:rPr lang="en-US" sz="1200" i="1" dirty="0">
                <a:latin typeface="Kalinga" panose="020B0502040204020203" pitchFamily="34" charset="0"/>
                <a:cs typeface="Kalinga" panose="020B0502040204020203" pitchFamily="34" charset="0"/>
              </a:rPr>
              <a:t>Image: NOAA, in the public domain.</a:t>
            </a:r>
          </a:p>
        </p:txBody>
      </p:sp>
      <p:pic>
        <p:nvPicPr>
          <p:cNvPr id="11" name="Picture 10" descr="The picture shows a foaminiferan shell which looks like several small balls attached to each other, with strands of material that look like spines emanating from it. It is suspended in water.">
            <a:extLst>
              <a:ext uri="{FF2B5EF4-FFF2-40B4-BE49-F238E27FC236}">
                <a16:creationId xmlns:a16="http://schemas.microsoft.com/office/drawing/2014/main" id="{8F94C81F-33D1-4F6F-8E60-A4E0DDC8F0AC}"/>
              </a:ext>
            </a:extLst>
          </p:cNvPr>
          <p:cNvPicPr>
            <a:picLocks noChangeAspect="1"/>
          </p:cNvPicPr>
          <p:nvPr/>
        </p:nvPicPr>
        <p:blipFill rotWithShape="1">
          <a:blip r:embed="rId4">
            <a:extLst>
              <a:ext uri="{28A0092B-C50C-407E-A947-70E740481C1C}">
                <a14:useLocalDpi xmlns:a14="http://schemas.microsoft.com/office/drawing/2010/main" val="0"/>
              </a:ext>
            </a:extLst>
          </a:blip>
          <a:srcRect t="8565" b="7560"/>
          <a:stretch/>
        </p:blipFill>
        <p:spPr>
          <a:xfrm>
            <a:off x="304800" y="1600200"/>
            <a:ext cx="3886200" cy="3259528"/>
          </a:xfrm>
          <a:prstGeom prst="rect">
            <a:avLst/>
          </a:prstGeom>
        </p:spPr>
      </p:pic>
    </p:spTree>
    <p:extLst>
      <p:ext uri="{BB962C8B-B14F-4D97-AF65-F5344CB8AC3E}">
        <p14:creationId xmlns:p14="http://schemas.microsoft.com/office/powerpoint/2010/main" val="23343269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FCFF5-770D-4B9C-A418-C1270AC488CC}"/>
              </a:ext>
            </a:extLst>
          </p:cNvPr>
          <p:cNvSpPr>
            <a:spLocks noGrp="1"/>
          </p:cNvSpPr>
          <p:nvPr>
            <p:ph type="title"/>
          </p:nvPr>
        </p:nvSpPr>
        <p:spPr/>
        <p:txBody>
          <a:bodyPr/>
          <a:lstStyle/>
          <a:p>
            <a:r>
              <a:rPr lang="en-US" dirty="0">
                <a:solidFill>
                  <a:schemeClr val="tx2"/>
                </a:solidFill>
                <a:latin typeface="Bradley Hand ITC" panose="03070402050302030203" pitchFamily="66" charset="0"/>
              </a:rPr>
              <a:t>Practice problem: </a:t>
            </a:r>
            <a:r>
              <a:rPr lang="en-US" dirty="0"/>
              <a:t>Which terms apply?</a:t>
            </a:r>
          </a:p>
        </p:txBody>
      </p:sp>
      <p:pic>
        <p:nvPicPr>
          <p:cNvPr id="5" name="Picture 4" descr="A picture containing a jellyfish swimming sideways with its tentacles drifting behind it.">
            <a:extLst>
              <a:ext uri="{FF2B5EF4-FFF2-40B4-BE49-F238E27FC236}">
                <a16:creationId xmlns:a16="http://schemas.microsoft.com/office/drawing/2014/main" id="{D56DB455-8387-4130-B135-F5446F80CD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0553" y="1295400"/>
            <a:ext cx="7404847" cy="5334000"/>
          </a:xfrm>
          <a:prstGeom prst="rect">
            <a:avLst/>
          </a:prstGeom>
        </p:spPr>
      </p:pic>
      <p:sp>
        <p:nvSpPr>
          <p:cNvPr id="6" name="TextBox 5">
            <a:extLst>
              <a:ext uri="{FF2B5EF4-FFF2-40B4-BE49-F238E27FC236}">
                <a16:creationId xmlns:a16="http://schemas.microsoft.com/office/drawing/2014/main" id="{ADACB222-C5B3-4496-BB26-8175BEECEEAD}"/>
              </a:ext>
            </a:extLst>
          </p:cNvPr>
          <p:cNvSpPr txBox="1"/>
          <p:nvPr/>
        </p:nvSpPr>
        <p:spPr>
          <a:xfrm>
            <a:off x="6477000" y="5943600"/>
            <a:ext cx="2254143" cy="553998"/>
          </a:xfrm>
          <a:prstGeom prst="rect">
            <a:avLst/>
          </a:prstGeom>
          <a:solidFill>
            <a:schemeClr val="bg1">
              <a:lumMod val="50000"/>
            </a:schemeClr>
          </a:solidFill>
        </p:spPr>
        <p:txBody>
          <a:bodyPr wrap="none" rtlCol="0">
            <a:spAutoFit/>
          </a:bodyPr>
          <a:lstStyle/>
          <a:p>
            <a:r>
              <a:rPr lang="en-US" sz="2000" dirty="0">
                <a:latin typeface="Kalinga" panose="020B0502040204020203" pitchFamily="34" charset="0"/>
                <a:cs typeface="Kalinga" panose="020B0502040204020203" pitchFamily="34" charset="0"/>
              </a:rPr>
              <a:t>Jellyfish</a:t>
            </a:r>
          </a:p>
          <a:p>
            <a:r>
              <a:rPr lang="en-US" sz="1000" i="1" dirty="0">
                <a:latin typeface="Kalinga" panose="020B0502040204020203" pitchFamily="34" charset="0"/>
                <a:cs typeface="Kalinga" panose="020B0502040204020203" pitchFamily="34" charset="0"/>
              </a:rPr>
              <a:t>NOAA image in the public domain</a:t>
            </a:r>
          </a:p>
        </p:txBody>
      </p:sp>
      <p:sp>
        <p:nvSpPr>
          <p:cNvPr id="7" name="TextBox 6">
            <a:extLst>
              <a:ext uri="{FF2B5EF4-FFF2-40B4-BE49-F238E27FC236}">
                <a16:creationId xmlns:a16="http://schemas.microsoft.com/office/drawing/2014/main" id="{3739E564-DDDE-4178-B0D0-2213E5079A79}"/>
              </a:ext>
            </a:extLst>
          </p:cNvPr>
          <p:cNvSpPr txBox="1"/>
          <p:nvPr/>
        </p:nvSpPr>
        <p:spPr>
          <a:xfrm>
            <a:off x="76200" y="1447800"/>
            <a:ext cx="3903633" cy="1754326"/>
          </a:xfrm>
          <a:prstGeom prst="rect">
            <a:avLst/>
          </a:prstGeom>
          <a:solidFill>
            <a:schemeClr val="accent4">
              <a:lumMod val="10000"/>
            </a:schemeClr>
          </a:solidFill>
        </p:spPr>
        <p:txBody>
          <a:bodyPr wrap="none" rtlCol="0">
            <a:spAutoFit/>
          </a:bodyPr>
          <a:lstStyle/>
          <a:p>
            <a:r>
              <a:rPr lang="en-US" sz="3600" dirty="0">
                <a:latin typeface="Kalinga" panose="020B0502040204020203" pitchFamily="34" charset="0"/>
                <a:cs typeface="Kalinga" panose="020B0502040204020203" pitchFamily="34" charset="0"/>
              </a:rPr>
              <a:t>Phytoplankton</a:t>
            </a:r>
          </a:p>
          <a:p>
            <a:r>
              <a:rPr lang="en-US" sz="3600" dirty="0">
                <a:latin typeface="Kalinga" panose="020B0502040204020203" pitchFamily="34" charset="0"/>
                <a:cs typeface="Kalinga" panose="020B0502040204020203" pitchFamily="34" charset="0"/>
              </a:rPr>
              <a:t>Zooplankton</a:t>
            </a:r>
          </a:p>
          <a:p>
            <a:r>
              <a:rPr lang="en-US" sz="3600" dirty="0">
                <a:latin typeface="Kalinga" panose="020B0502040204020203" pitchFamily="34" charset="0"/>
                <a:cs typeface="Kalinga" panose="020B0502040204020203" pitchFamily="34" charset="0"/>
              </a:rPr>
              <a:t>Bacterioplankton</a:t>
            </a:r>
          </a:p>
        </p:txBody>
      </p:sp>
    </p:spTree>
    <p:extLst>
      <p:ext uri="{BB962C8B-B14F-4D97-AF65-F5344CB8AC3E}">
        <p14:creationId xmlns:p14="http://schemas.microsoft.com/office/powerpoint/2010/main" val="17497621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latin typeface="Bradley Hand ITC" panose="03070402050302030203" pitchFamily="66" charset="0"/>
              </a:rPr>
              <a:t>Practice problem: </a:t>
            </a:r>
            <a:r>
              <a:rPr lang="en-US" dirty="0"/>
              <a:t>Which terms apply?</a:t>
            </a:r>
          </a:p>
        </p:txBody>
      </p:sp>
      <p:sp>
        <p:nvSpPr>
          <p:cNvPr id="5" name="TextBox 4"/>
          <p:cNvSpPr txBox="1"/>
          <p:nvPr/>
        </p:nvSpPr>
        <p:spPr>
          <a:xfrm>
            <a:off x="468086" y="1412195"/>
            <a:ext cx="2119491" cy="4401205"/>
          </a:xfrm>
          <a:prstGeom prst="rect">
            <a:avLst/>
          </a:prstGeom>
          <a:solidFill>
            <a:schemeClr val="bg2"/>
          </a:solidFill>
        </p:spPr>
        <p:txBody>
          <a:bodyPr wrap="none" rtlCol="0">
            <a:spAutoFit/>
          </a:bodyPr>
          <a:lstStyle/>
          <a:p>
            <a:r>
              <a:rPr lang="en-US" sz="2000" dirty="0">
                <a:latin typeface="Kalinga" panose="020B0502040204020203"/>
              </a:rPr>
              <a:t>prokaryote   </a:t>
            </a:r>
          </a:p>
          <a:p>
            <a:r>
              <a:rPr lang="en-US" sz="2000" dirty="0">
                <a:latin typeface="Kalinga" panose="020B0502040204020203"/>
              </a:rPr>
              <a:t>eukaryote</a:t>
            </a:r>
          </a:p>
          <a:p>
            <a:r>
              <a:rPr lang="en-US" sz="2000" dirty="0">
                <a:latin typeface="Kalinga" panose="020B0502040204020203"/>
              </a:rPr>
              <a:t>plankton</a:t>
            </a:r>
          </a:p>
          <a:p>
            <a:r>
              <a:rPr lang="en-US" sz="2000" dirty="0">
                <a:latin typeface="Kalinga" panose="020B0502040204020203"/>
              </a:rPr>
              <a:t>nekton</a:t>
            </a:r>
          </a:p>
          <a:p>
            <a:r>
              <a:rPr lang="en-US" sz="2000" dirty="0">
                <a:latin typeface="Kalinga" panose="020B0502040204020203"/>
              </a:rPr>
              <a:t>benthos</a:t>
            </a:r>
          </a:p>
          <a:p>
            <a:r>
              <a:rPr lang="en-US" sz="2000" dirty="0">
                <a:latin typeface="Kalinga" panose="020B0502040204020203"/>
              </a:rPr>
              <a:t>pelagic   </a:t>
            </a:r>
          </a:p>
          <a:p>
            <a:r>
              <a:rPr lang="en-US" sz="2000" dirty="0">
                <a:latin typeface="Kalinga" panose="020B0502040204020203"/>
              </a:rPr>
              <a:t>benthic</a:t>
            </a:r>
          </a:p>
          <a:p>
            <a:r>
              <a:rPr lang="en-US" sz="2000" dirty="0">
                <a:latin typeface="Kalinga" panose="020B0502040204020203"/>
              </a:rPr>
              <a:t>autotroph  </a:t>
            </a:r>
          </a:p>
          <a:p>
            <a:r>
              <a:rPr lang="en-US" sz="2000" dirty="0">
                <a:latin typeface="Kalinga" panose="020B0502040204020203"/>
              </a:rPr>
              <a:t>heterotroph</a:t>
            </a:r>
          </a:p>
          <a:p>
            <a:r>
              <a:rPr lang="en-US" sz="2000" dirty="0">
                <a:latin typeface="Kalinga" panose="020B0502040204020203"/>
              </a:rPr>
              <a:t>photoautotroph   </a:t>
            </a:r>
          </a:p>
          <a:p>
            <a:r>
              <a:rPr lang="en-US" sz="2000" dirty="0">
                <a:latin typeface="Kalinga" panose="020B0502040204020203"/>
              </a:rPr>
              <a:t>chemoautotroph</a:t>
            </a:r>
          </a:p>
          <a:p>
            <a:r>
              <a:rPr lang="en-US" sz="2000" dirty="0">
                <a:latin typeface="Kalinga" panose="020B0502040204020203"/>
              </a:rPr>
              <a:t>phytoplankton   </a:t>
            </a:r>
          </a:p>
          <a:p>
            <a:r>
              <a:rPr lang="en-US" sz="2000" dirty="0">
                <a:latin typeface="Kalinga" panose="020B0502040204020203"/>
              </a:rPr>
              <a:t>zooplankton</a:t>
            </a:r>
          </a:p>
          <a:p>
            <a:r>
              <a:rPr lang="en-US" sz="2000" dirty="0" err="1">
                <a:latin typeface="Kalinga" panose="020B0502040204020203"/>
              </a:rPr>
              <a:t>bacterioplankton</a:t>
            </a:r>
            <a:endParaRPr lang="en-US" sz="2000" dirty="0">
              <a:latin typeface="Kalinga" panose="020B0502040204020203"/>
            </a:endParaRPr>
          </a:p>
        </p:txBody>
      </p:sp>
      <p:pic>
        <p:nvPicPr>
          <p:cNvPr id="1026" name="Picture 2" descr="The picture shows a bottle nose dolph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1066800"/>
            <a:ext cx="6096000" cy="406717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696200" y="4191000"/>
            <a:ext cx="1133644" cy="276999"/>
          </a:xfrm>
          <a:prstGeom prst="rect">
            <a:avLst/>
          </a:prstGeom>
          <a:noFill/>
        </p:spPr>
        <p:txBody>
          <a:bodyPr wrap="none" rtlCol="0">
            <a:spAutoFit/>
          </a:bodyPr>
          <a:lstStyle/>
          <a:p>
            <a:pPr algn="l"/>
            <a:r>
              <a:rPr lang="en-US" sz="1200" i="1" dirty="0">
                <a:latin typeface="Kalinga" panose="020B0502040204020203" pitchFamily="34" charset="0"/>
                <a:cs typeface="Kalinga" panose="020B0502040204020203" pitchFamily="34" charset="0"/>
              </a:rPr>
              <a:t>Image: NOAA</a:t>
            </a:r>
          </a:p>
        </p:txBody>
      </p:sp>
    </p:spTree>
    <p:extLst>
      <p:ext uri="{BB962C8B-B14F-4D97-AF65-F5344CB8AC3E}">
        <p14:creationId xmlns:p14="http://schemas.microsoft.com/office/powerpoint/2010/main" val="30548322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latin typeface="Bradley Hand ITC" panose="03070402050302030203" pitchFamily="66" charset="0"/>
              </a:rPr>
              <a:t>Practice problem: </a:t>
            </a:r>
            <a:r>
              <a:rPr lang="en-US" dirty="0"/>
              <a:t>Which terms apply?</a:t>
            </a:r>
          </a:p>
        </p:txBody>
      </p:sp>
      <p:sp>
        <p:nvSpPr>
          <p:cNvPr id="5" name="TextBox 4"/>
          <p:cNvSpPr txBox="1"/>
          <p:nvPr/>
        </p:nvSpPr>
        <p:spPr>
          <a:xfrm>
            <a:off x="468086" y="1412195"/>
            <a:ext cx="2119491" cy="4401205"/>
          </a:xfrm>
          <a:prstGeom prst="rect">
            <a:avLst/>
          </a:prstGeom>
          <a:solidFill>
            <a:schemeClr val="bg2"/>
          </a:solidFill>
        </p:spPr>
        <p:txBody>
          <a:bodyPr wrap="none" rtlCol="0">
            <a:spAutoFit/>
          </a:bodyPr>
          <a:lstStyle/>
          <a:p>
            <a:r>
              <a:rPr lang="en-US" sz="2000" dirty="0">
                <a:latin typeface="Kalinga" panose="020B0502040204020203"/>
              </a:rPr>
              <a:t>prokaryote   </a:t>
            </a:r>
          </a:p>
          <a:p>
            <a:r>
              <a:rPr lang="en-US" sz="2000" dirty="0">
                <a:solidFill>
                  <a:schemeClr val="tx2"/>
                </a:solidFill>
                <a:latin typeface="Kalinga" panose="020B0502040204020203"/>
              </a:rPr>
              <a:t>eukaryote</a:t>
            </a:r>
          </a:p>
          <a:p>
            <a:r>
              <a:rPr lang="en-US" sz="2000" dirty="0">
                <a:latin typeface="Kalinga" panose="020B0502040204020203"/>
              </a:rPr>
              <a:t>plankton</a:t>
            </a:r>
          </a:p>
          <a:p>
            <a:r>
              <a:rPr lang="en-US" sz="2000" dirty="0">
                <a:solidFill>
                  <a:schemeClr val="tx2"/>
                </a:solidFill>
                <a:latin typeface="Kalinga" panose="020B0502040204020203"/>
              </a:rPr>
              <a:t>nekton</a:t>
            </a:r>
          </a:p>
          <a:p>
            <a:r>
              <a:rPr lang="en-US" sz="2000" dirty="0">
                <a:latin typeface="Kalinga" panose="020B0502040204020203"/>
              </a:rPr>
              <a:t>benthos</a:t>
            </a:r>
          </a:p>
          <a:p>
            <a:r>
              <a:rPr lang="en-US" sz="2000" dirty="0">
                <a:solidFill>
                  <a:schemeClr val="tx2"/>
                </a:solidFill>
                <a:latin typeface="Kalinga" panose="020B0502040204020203"/>
              </a:rPr>
              <a:t>pelagic</a:t>
            </a:r>
            <a:r>
              <a:rPr lang="en-US" sz="2000" dirty="0">
                <a:latin typeface="Kalinga" panose="020B0502040204020203"/>
              </a:rPr>
              <a:t>   </a:t>
            </a:r>
          </a:p>
          <a:p>
            <a:r>
              <a:rPr lang="en-US" sz="2000" dirty="0">
                <a:latin typeface="Kalinga" panose="020B0502040204020203"/>
              </a:rPr>
              <a:t>benthic</a:t>
            </a:r>
          </a:p>
          <a:p>
            <a:r>
              <a:rPr lang="en-US" sz="2000" dirty="0">
                <a:latin typeface="Kalinga" panose="020B0502040204020203"/>
              </a:rPr>
              <a:t>autotroph  </a:t>
            </a:r>
          </a:p>
          <a:p>
            <a:r>
              <a:rPr lang="en-US" sz="2000" dirty="0">
                <a:solidFill>
                  <a:schemeClr val="tx2"/>
                </a:solidFill>
                <a:latin typeface="Kalinga" panose="020B0502040204020203"/>
              </a:rPr>
              <a:t>heterotroph</a:t>
            </a:r>
          </a:p>
          <a:p>
            <a:r>
              <a:rPr lang="en-US" sz="2000" dirty="0">
                <a:latin typeface="Kalinga" panose="020B0502040204020203"/>
              </a:rPr>
              <a:t>photoautotroph   </a:t>
            </a:r>
          </a:p>
          <a:p>
            <a:r>
              <a:rPr lang="en-US" sz="2000" dirty="0">
                <a:latin typeface="Kalinga" panose="020B0502040204020203"/>
              </a:rPr>
              <a:t>chemoautotroph</a:t>
            </a:r>
          </a:p>
          <a:p>
            <a:r>
              <a:rPr lang="en-US" sz="2000" dirty="0">
                <a:latin typeface="Kalinga" panose="020B0502040204020203"/>
              </a:rPr>
              <a:t>phytoplankton   </a:t>
            </a:r>
          </a:p>
          <a:p>
            <a:r>
              <a:rPr lang="en-US" sz="2000" dirty="0">
                <a:latin typeface="Kalinga" panose="020B0502040204020203"/>
              </a:rPr>
              <a:t>zooplankton</a:t>
            </a:r>
          </a:p>
          <a:p>
            <a:r>
              <a:rPr lang="en-US" sz="2000" dirty="0" err="1">
                <a:latin typeface="Kalinga" panose="020B0502040204020203"/>
              </a:rPr>
              <a:t>bacterioplankton</a:t>
            </a:r>
            <a:endParaRPr lang="en-US" sz="2000" dirty="0">
              <a:latin typeface="Kalinga" panose="020B0502040204020203"/>
            </a:endParaRPr>
          </a:p>
        </p:txBody>
      </p:sp>
      <p:pic>
        <p:nvPicPr>
          <p:cNvPr id="1026" name="Picture 2" descr="The picture shows a bottle nose dolph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1066800"/>
            <a:ext cx="6096000" cy="406717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696200" y="4191000"/>
            <a:ext cx="1133644" cy="276999"/>
          </a:xfrm>
          <a:prstGeom prst="rect">
            <a:avLst/>
          </a:prstGeom>
          <a:noFill/>
        </p:spPr>
        <p:txBody>
          <a:bodyPr wrap="none" rtlCol="0">
            <a:spAutoFit/>
          </a:bodyPr>
          <a:lstStyle/>
          <a:p>
            <a:pPr algn="l"/>
            <a:r>
              <a:rPr lang="en-US" sz="1200" i="1" dirty="0">
                <a:latin typeface="Kalinga" panose="020B0502040204020203" pitchFamily="34" charset="0"/>
                <a:cs typeface="Kalinga" panose="020B0502040204020203" pitchFamily="34" charset="0"/>
              </a:rPr>
              <a:t>Image: NOAA</a:t>
            </a:r>
          </a:p>
        </p:txBody>
      </p:sp>
    </p:spTree>
    <p:extLst>
      <p:ext uri="{BB962C8B-B14F-4D97-AF65-F5344CB8AC3E}">
        <p14:creationId xmlns:p14="http://schemas.microsoft.com/office/powerpoint/2010/main" val="16722975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1598FA-5319-4A10-964E-F71F8074A5C5}"/>
              </a:ext>
            </a:extLst>
          </p:cNvPr>
          <p:cNvSpPr/>
          <p:nvPr/>
        </p:nvSpPr>
        <p:spPr>
          <a:xfrm>
            <a:off x="0" y="6248400"/>
            <a:ext cx="3352800" cy="523220"/>
          </a:xfrm>
          <a:prstGeom prst="rect">
            <a:avLst/>
          </a:prstGeom>
        </p:spPr>
        <p:txBody>
          <a:bodyPr wrap="square">
            <a:spAutoFit/>
          </a:bodyPr>
          <a:lstStyle/>
          <a:p>
            <a:r>
              <a:rPr lang="en-US" sz="1400" i="1" dirty="0">
                <a:latin typeface="Kalinga" pitchFamily="34" charset="0"/>
                <a:cs typeface="Kalinga" pitchFamily="34" charset="0"/>
              </a:rPr>
              <a:t>Photo: Joe Hoyt, NOAA, in the public domain</a:t>
            </a:r>
          </a:p>
        </p:txBody>
      </p:sp>
      <p:pic>
        <p:nvPicPr>
          <p:cNvPr id="5" name="Picture 4" descr="The image shows colorful corals attached to the seafloor and each other, with dozens of fish crowding the water overhead.">
            <a:extLst>
              <a:ext uri="{FF2B5EF4-FFF2-40B4-BE49-F238E27FC236}">
                <a16:creationId xmlns:a16="http://schemas.microsoft.com/office/drawing/2014/main" id="{DC43C24F-B8D3-4FDB-B47A-5189DCD4720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199" b="6419"/>
          <a:stretch/>
        </p:blipFill>
        <p:spPr>
          <a:xfrm>
            <a:off x="0" y="1373969"/>
            <a:ext cx="9144000" cy="4704660"/>
          </a:xfrm>
          <a:prstGeom prst="rect">
            <a:avLst/>
          </a:prstGeom>
        </p:spPr>
      </p:pic>
      <p:sp>
        <p:nvSpPr>
          <p:cNvPr id="6" name="Title 1">
            <a:extLst>
              <a:ext uri="{FF2B5EF4-FFF2-40B4-BE49-F238E27FC236}">
                <a16:creationId xmlns:a16="http://schemas.microsoft.com/office/drawing/2014/main" id="{3B144F48-1DF7-42B6-AF07-79592F9B4FF0}"/>
              </a:ext>
            </a:extLst>
          </p:cNvPr>
          <p:cNvSpPr>
            <a:spLocks noGrp="1"/>
          </p:cNvSpPr>
          <p:nvPr>
            <p:ph type="title"/>
          </p:nvPr>
        </p:nvSpPr>
        <p:spPr>
          <a:xfrm>
            <a:off x="457200" y="274638"/>
            <a:ext cx="8229600" cy="1143000"/>
          </a:xfrm>
        </p:spPr>
        <p:txBody>
          <a:bodyPr/>
          <a:lstStyle/>
          <a:p>
            <a:r>
              <a:rPr lang="en-US" dirty="0">
                <a:solidFill>
                  <a:schemeClr val="tx2"/>
                </a:solidFill>
                <a:latin typeface="Bradley Hand ITC" panose="03070402050302030203" pitchFamily="66" charset="0"/>
              </a:rPr>
              <a:t>Practice problem: </a:t>
            </a:r>
            <a:r>
              <a:rPr lang="en-US" dirty="0"/>
              <a:t>What is the source of energy for these fish and coral animals?</a:t>
            </a:r>
          </a:p>
        </p:txBody>
      </p:sp>
    </p:spTree>
    <p:extLst>
      <p:ext uri="{BB962C8B-B14F-4D97-AF65-F5344CB8AC3E}">
        <p14:creationId xmlns:p14="http://schemas.microsoft.com/office/powerpoint/2010/main" val="5116689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A4FCC5C-C6CD-4930-A4C0-EA5A7BE06F19}"/>
              </a:ext>
            </a:extLst>
          </p:cNvPr>
          <p:cNvSpPr>
            <a:spLocks noGrp="1"/>
          </p:cNvSpPr>
          <p:nvPr>
            <p:ph type="title"/>
          </p:nvPr>
        </p:nvSpPr>
        <p:spPr>
          <a:xfrm>
            <a:off x="457200" y="274638"/>
            <a:ext cx="8229600" cy="1143000"/>
          </a:xfrm>
        </p:spPr>
        <p:txBody>
          <a:bodyPr/>
          <a:lstStyle/>
          <a:p>
            <a:r>
              <a:rPr lang="en-US" dirty="0">
                <a:solidFill>
                  <a:schemeClr val="tx2"/>
                </a:solidFill>
                <a:latin typeface="Bradley Hand ITC" panose="03070402050302030203" pitchFamily="66" charset="0"/>
              </a:rPr>
              <a:t>Practice problem: </a:t>
            </a:r>
            <a:r>
              <a:rPr lang="en-US" dirty="0"/>
              <a:t>How is this community structured differently than the one in the previous picture?</a:t>
            </a:r>
          </a:p>
        </p:txBody>
      </p:sp>
      <p:pic>
        <p:nvPicPr>
          <p:cNvPr id="7" name="Picture 6" descr="The picture shows black smokers with many tube worms clustered around them attached to the seafloor.">
            <a:extLst>
              <a:ext uri="{FF2B5EF4-FFF2-40B4-BE49-F238E27FC236}">
                <a16:creationId xmlns:a16="http://schemas.microsoft.com/office/drawing/2014/main" id="{EBB5FA30-4A63-4E3B-A4A1-2B4799BE1557}"/>
              </a:ext>
            </a:extLst>
          </p:cNvPr>
          <p:cNvPicPr>
            <a:picLocks noChangeAspect="1"/>
          </p:cNvPicPr>
          <p:nvPr/>
        </p:nvPicPr>
        <p:blipFill rotWithShape="1">
          <a:blip r:embed="rId3">
            <a:extLst>
              <a:ext uri="{28A0092B-C50C-407E-A947-70E740481C1C}">
                <a14:useLocalDpi xmlns:a14="http://schemas.microsoft.com/office/drawing/2010/main" val="0"/>
              </a:ext>
            </a:extLst>
          </a:blip>
          <a:srcRect t="-8570" b="17267"/>
          <a:stretch/>
        </p:blipFill>
        <p:spPr>
          <a:xfrm>
            <a:off x="0" y="1019176"/>
            <a:ext cx="9144000" cy="5400576"/>
          </a:xfrm>
          <a:prstGeom prst="rect">
            <a:avLst/>
          </a:prstGeom>
        </p:spPr>
      </p:pic>
      <p:sp>
        <p:nvSpPr>
          <p:cNvPr id="8" name="Rectangle 7">
            <a:extLst>
              <a:ext uri="{FF2B5EF4-FFF2-40B4-BE49-F238E27FC236}">
                <a16:creationId xmlns:a16="http://schemas.microsoft.com/office/drawing/2014/main" id="{C21F21F9-A82F-43A7-9EEE-A6BE0375D689}"/>
              </a:ext>
            </a:extLst>
          </p:cNvPr>
          <p:cNvSpPr/>
          <p:nvPr/>
        </p:nvSpPr>
        <p:spPr>
          <a:xfrm>
            <a:off x="0" y="6474023"/>
            <a:ext cx="6248400" cy="307777"/>
          </a:xfrm>
          <a:prstGeom prst="rect">
            <a:avLst/>
          </a:prstGeom>
        </p:spPr>
        <p:txBody>
          <a:bodyPr wrap="square">
            <a:spAutoFit/>
          </a:bodyPr>
          <a:lstStyle/>
          <a:p>
            <a:r>
              <a:rPr lang="en-US" sz="1400" i="1" dirty="0">
                <a:latin typeface="Kalinga" pitchFamily="34" charset="0"/>
                <a:cs typeface="Kalinga" pitchFamily="34" charset="0"/>
              </a:rPr>
              <a:t>Photo: NOAA, in the public domain</a:t>
            </a:r>
          </a:p>
        </p:txBody>
      </p:sp>
    </p:spTree>
    <p:extLst>
      <p:ext uri="{BB962C8B-B14F-4D97-AF65-F5344CB8AC3E}">
        <p14:creationId xmlns:p14="http://schemas.microsoft.com/office/powerpoint/2010/main" val="6307382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25C22-31B9-42A6-A743-16AF908EAB80}"/>
              </a:ext>
            </a:extLst>
          </p:cNvPr>
          <p:cNvSpPr>
            <a:spLocks noGrp="1"/>
          </p:cNvSpPr>
          <p:nvPr>
            <p:ph type="title"/>
          </p:nvPr>
        </p:nvSpPr>
        <p:spPr/>
        <p:txBody>
          <a:bodyPr/>
          <a:lstStyle/>
          <a:p>
            <a:r>
              <a:rPr lang="en-US" dirty="0"/>
              <a:t>In-class activity: Mystery Marine Organisms!</a:t>
            </a:r>
          </a:p>
        </p:txBody>
      </p:sp>
      <p:sp>
        <p:nvSpPr>
          <p:cNvPr id="3" name="Content Placeholder 2">
            <a:extLst>
              <a:ext uri="{FF2B5EF4-FFF2-40B4-BE49-F238E27FC236}">
                <a16:creationId xmlns:a16="http://schemas.microsoft.com/office/drawing/2014/main" id="{08109252-0360-416B-BE9F-D4E6C5E78251}"/>
              </a:ext>
            </a:extLst>
          </p:cNvPr>
          <p:cNvSpPr>
            <a:spLocks noGrp="1"/>
          </p:cNvSpPr>
          <p:nvPr>
            <p:ph idx="1"/>
          </p:nvPr>
        </p:nvSpPr>
        <p:spPr/>
        <p:txBody>
          <a:bodyPr/>
          <a:lstStyle/>
          <a:p>
            <a:pPr marL="0" indent="0">
              <a:buNone/>
            </a:pPr>
            <a:r>
              <a:rPr lang="en-US" dirty="0"/>
              <a:t>In this activity I will describe a marine organism, and based on the description, you will determine which terms apply.</a:t>
            </a:r>
          </a:p>
          <a:p>
            <a:pPr marL="0" indent="0">
              <a:buNone/>
            </a:pPr>
            <a:endParaRPr lang="en-US" dirty="0"/>
          </a:p>
          <a:p>
            <a:pPr marL="0" indent="0">
              <a:buNone/>
            </a:pPr>
            <a:r>
              <a:rPr lang="en-US" dirty="0"/>
              <a:t>Identifying the organism is optional! </a:t>
            </a:r>
            <a:r>
              <a:rPr lang="en-US" dirty="0">
                <a:sym typeface="Wingdings" panose="05000000000000000000" pitchFamily="2" charset="2"/>
              </a:rPr>
              <a:t></a:t>
            </a:r>
            <a:endParaRPr lang="en-US" dirty="0"/>
          </a:p>
        </p:txBody>
      </p:sp>
    </p:spTree>
    <p:extLst>
      <p:ext uri="{BB962C8B-B14F-4D97-AF65-F5344CB8AC3E}">
        <p14:creationId xmlns:p14="http://schemas.microsoft.com/office/powerpoint/2010/main" val="22661650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D1E36-CE2D-4786-ACD5-AD0E2D0FFB66}"/>
              </a:ext>
            </a:extLst>
          </p:cNvPr>
          <p:cNvSpPr>
            <a:spLocks noGrp="1"/>
          </p:cNvSpPr>
          <p:nvPr>
            <p:ph type="title"/>
          </p:nvPr>
        </p:nvSpPr>
        <p:spPr/>
        <p:txBody>
          <a:bodyPr/>
          <a:lstStyle/>
          <a:p>
            <a:r>
              <a:rPr lang="en-US" dirty="0"/>
              <a:t>Fun fact: on land photosynthesis is carried out mostly by plants, but in the ocean single-celled organisms are largely responsible.</a:t>
            </a:r>
          </a:p>
        </p:txBody>
      </p:sp>
      <p:pic>
        <p:nvPicPr>
          <p:cNvPr id="5" name="Picture 4" descr="Grass growing in sand on the seafloor">
            <a:extLst>
              <a:ext uri="{FF2B5EF4-FFF2-40B4-BE49-F238E27FC236}">
                <a16:creationId xmlns:a16="http://schemas.microsoft.com/office/drawing/2014/main" id="{EF67A253-8BD9-4115-876B-92FF74AED0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676400"/>
            <a:ext cx="4762500" cy="3429000"/>
          </a:xfrm>
          <a:prstGeom prst="rect">
            <a:avLst/>
          </a:prstGeom>
        </p:spPr>
      </p:pic>
      <p:sp>
        <p:nvSpPr>
          <p:cNvPr id="6" name="TextBox 5">
            <a:extLst>
              <a:ext uri="{FF2B5EF4-FFF2-40B4-BE49-F238E27FC236}">
                <a16:creationId xmlns:a16="http://schemas.microsoft.com/office/drawing/2014/main" id="{72094C80-4014-4F36-8B1B-8A103D0D98DE}"/>
              </a:ext>
            </a:extLst>
          </p:cNvPr>
          <p:cNvSpPr txBox="1"/>
          <p:nvPr/>
        </p:nvSpPr>
        <p:spPr>
          <a:xfrm>
            <a:off x="583937" y="5155168"/>
            <a:ext cx="1281826" cy="276999"/>
          </a:xfrm>
          <a:prstGeom prst="rect">
            <a:avLst/>
          </a:prstGeom>
          <a:noFill/>
        </p:spPr>
        <p:txBody>
          <a:bodyPr wrap="none" rtlCol="0">
            <a:spAutoFit/>
          </a:bodyPr>
          <a:lstStyle/>
          <a:p>
            <a:r>
              <a:rPr lang="en-US" sz="1200" i="1" dirty="0">
                <a:latin typeface="Kalinga" panose="020B0502040204020203" pitchFamily="34" charset="0"/>
                <a:cs typeface="Kalinga" panose="020B0502040204020203" pitchFamily="34" charset="0"/>
              </a:rPr>
              <a:t>Images: NOAA </a:t>
            </a:r>
          </a:p>
        </p:txBody>
      </p:sp>
      <p:pic>
        <p:nvPicPr>
          <p:cNvPr id="8" name="Picture 7" descr="Two diatom cells, which are attached to each other. They look like transparent boxes, with greenish cell structures visible inside.">
            <a:extLst>
              <a:ext uri="{FF2B5EF4-FFF2-40B4-BE49-F238E27FC236}">
                <a16:creationId xmlns:a16="http://schemas.microsoft.com/office/drawing/2014/main" id="{E828DF48-C18A-493E-9217-394E29C9CD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6800" y="2819400"/>
            <a:ext cx="3777073" cy="3124200"/>
          </a:xfrm>
          <a:prstGeom prst="rect">
            <a:avLst/>
          </a:prstGeom>
        </p:spPr>
      </p:pic>
      <p:sp>
        <p:nvSpPr>
          <p:cNvPr id="9" name="TextBox 8">
            <a:extLst>
              <a:ext uri="{FF2B5EF4-FFF2-40B4-BE49-F238E27FC236}">
                <a16:creationId xmlns:a16="http://schemas.microsoft.com/office/drawing/2014/main" id="{5CCF53CF-686B-4854-9B46-7099F4BF039C}"/>
              </a:ext>
            </a:extLst>
          </p:cNvPr>
          <p:cNvSpPr txBox="1"/>
          <p:nvPr/>
        </p:nvSpPr>
        <p:spPr>
          <a:xfrm>
            <a:off x="685800" y="4419600"/>
            <a:ext cx="1327608" cy="400110"/>
          </a:xfrm>
          <a:prstGeom prst="rect">
            <a:avLst/>
          </a:prstGeom>
          <a:solidFill>
            <a:schemeClr val="bg1">
              <a:lumMod val="50000"/>
            </a:schemeClr>
          </a:solidFill>
        </p:spPr>
        <p:txBody>
          <a:bodyPr wrap="none" rtlCol="0">
            <a:spAutoFit/>
          </a:bodyPr>
          <a:lstStyle/>
          <a:p>
            <a:r>
              <a:rPr lang="en-US" sz="2000" dirty="0">
                <a:latin typeface="Kalinga" panose="020B0502040204020203" pitchFamily="34" charset="0"/>
                <a:cs typeface="Kalinga" panose="020B0502040204020203" pitchFamily="34" charset="0"/>
              </a:rPr>
              <a:t>Seagrass</a:t>
            </a:r>
          </a:p>
        </p:txBody>
      </p:sp>
      <p:sp>
        <p:nvSpPr>
          <p:cNvPr id="10" name="TextBox 9">
            <a:extLst>
              <a:ext uri="{FF2B5EF4-FFF2-40B4-BE49-F238E27FC236}">
                <a16:creationId xmlns:a16="http://schemas.microsoft.com/office/drawing/2014/main" id="{A72C30DF-0592-42E7-BB2B-CCBBFD6D76DB}"/>
              </a:ext>
            </a:extLst>
          </p:cNvPr>
          <p:cNvSpPr txBox="1"/>
          <p:nvPr/>
        </p:nvSpPr>
        <p:spPr>
          <a:xfrm>
            <a:off x="7086600" y="5562600"/>
            <a:ext cx="1828800" cy="1015663"/>
          </a:xfrm>
          <a:prstGeom prst="rect">
            <a:avLst/>
          </a:prstGeom>
          <a:solidFill>
            <a:schemeClr val="bg1">
              <a:lumMod val="50000"/>
            </a:schemeClr>
          </a:solidFill>
        </p:spPr>
        <p:txBody>
          <a:bodyPr wrap="square" rtlCol="0">
            <a:spAutoFit/>
          </a:bodyPr>
          <a:lstStyle/>
          <a:p>
            <a:r>
              <a:rPr lang="en-US" sz="2000" dirty="0">
                <a:latin typeface="Kalinga" panose="020B0502040204020203" pitchFamily="34" charset="0"/>
                <a:cs typeface="Kalinga" panose="020B0502040204020203" pitchFamily="34" charset="0"/>
              </a:rPr>
              <a:t>Two diatoms, each a single cell</a:t>
            </a:r>
          </a:p>
        </p:txBody>
      </p:sp>
    </p:spTree>
    <p:extLst>
      <p:ext uri="{BB962C8B-B14F-4D97-AF65-F5344CB8AC3E}">
        <p14:creationId xmlns:p14="http://schemas.microsoft.com/office/powerpoint/2010/main" val="17107683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lstStyle/>
          <a:p>
            <a:pPr algn="l"/>
            <a:r>
              <a:rPr lang="en-US" sz="2800" b="1" dirty="0">
                <a:solidFill>
                  <a:schemeClr val="tx2"/>
                </a:solidFill>
              </a:rPr>
              <a:t>Prokaryotes </a:t>
            </a:r>
            <a:r>
              <a:rPr lang="en-US" sz="2800" b="1" dirty="0"/>
              <a:t>are cells with no nucleus and very simple structure. They are always single-celled.</a:t>
            </a:r>
          </a:p>
        </p:txBody>
      </p:sp>
      <p:sp>
        <p:nvSpPr>
          <p:cNvPr id="7" name="TextBox 6"/>
          <p:cNvSpPr txBox="1"/>
          <p:nvPr/>
        </p:nvSpPr>
        <p:spPr>
          <a:xfrm>
            <a:off x="228601" y="2216765"/>
            <a:ext cx="1905000" cy="2308324"/>
          </a:xfrm>
          <a:prstGeom prst="rect">
            <a:avLst/>
          </a:prstGeom>
          <a:noFill/>
        </p:spPr>
        <p:txBody>
          <a:bodyPr wrap="square" rtlCol="0">
            <a:spAutoFit/>
          </a:bodyPr>
          <a:lstStyle/>
          <a:p>
            <a:r>
              <a:rPr lang="en-US" sz="2400" dirty="0">
                <a:latin typeface="Kalinga" pitchFamily="2" charset="0"/>
                <a:cs typeface="Kalinga" pitchFamily="2" charset="0"/>
              </a:rPr>
              <a:t>Eukaryotic vs. Prokaryotic cell</a:t>
            </a:r>
          </a:p>
          <a:p>
            <a:r>
              <a:rPr lang="en-US" sz="1200" i="1" dirty="0">
                <a:latin typeface="Kalinga" pitchFamily="2" charset="0"/>
                <a:cs typeface="Kalinga" pitchFamily="2" charset="0"/>
              </a:rPr>
              <a:t>Figure : National Center for Biotechnology Information, public domain</a:t>
            </a:r>
          </a:p>
        </p:txBody>
      </p:sp>
      <p:pic>
        <p:nvPicPr>
          <p:cNvPr id="8" name="Content Placeholder 7" descr="On the right, a cut-away view of the eukaryotic cell shows the structures inside, including a nucleus containing genetic material. On the right is a prokaryotic cell with genetic material but no nucleus. It also has a tail-like flagellum">
            <a:extLst>
              <a:ext uri="{FF2B5EF4-FFF2-40B4-BE49-F238E27FC236}">
                <a16:creationId xmlns:a16="http://schemas.microsoft.com/office/drawing/2014/main" id="{FE41FB42-0FA5-44A4-828D-DF4206724AC5}"/>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2286000" y="2133600"/>
            <a:ext cx="6733537" cy="2812653"/>
          </a:xfrm>
          <a:solidFill>
            <a:schemeClr val="accent4">
              <a:lumMod val="75000"/>
            </a:schemeClr>
          </a:solid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1" y="533400"/>
            <a:ext cx="8762999" cy="1143000"/>
          </a:xfrm>
        </p:spPr>
        <p:txBody>
          <a:bodyPr/>
          <a:lstStyle/>
          <a:p>
            <a:pPr marL="0" indent="0" algn="l"/>
            <a:r>
              <a:rPr lang="en-US" sz="2800" b="1" dirty="0">
                <a:solidFill>
                  <a:schemeClr val="tx2"/>
                </a:solidFill>
              </a:rPr>
              <a:t>Eukaryotes</a:t>
            </a:r>
            <a:r>
              <a:rPr lang="en-US" sz="2800" b="1" dirty="0"/>
              <a:t> have a membrane-bound nucleus, specialized structures (plastids, mitochondria), and are unicellular or multicellular</a:t>
            </a:r>
          </a:p>
        </p:txBody>
      </p:sp>
      <p:sp>
        <p:nvSpPr>
          <p:cNvPr id="7" name="TextBox 6"/>
          <p:cNvSpPr txBox="1"/>
          <p:nvPr/>
        </p:nvSpPr>
        <p:spPr>
          <a:xfrm>
            <a:off x="381000" y="6019800"/>
            <a:ext cx="1905000" cy="523220"/>
          </a:xfrm>
          <a:prstGeom prst="rect">
            <a:avLst/>
          </a:prstGeom>
          <a:noFill/>
        </p:spPr>
        <p:txBody>
          <a:bodyPr wrap="square" rtlCol="0">
            <a:spAutoFit/>
          </a:bodyPr>
          <a:lstStyle/>
          <a:p>
            <a:r>
              <a:rPr lang="en-US" sz="1400" dirty="0">
                <a:latin typeface="Kalinga" pitchFamily="2" charset="0"/>
                <a:cs typeface="Kalinga" pitchFamily="2" charset="0"/>
              </a:rPr>
              <a:t>(Read more about cells </a:t>
            </a:r>
            <a:r>
              <a:rPr lang="en-US" sz="1400" dirty="0">
                <a:latin typeface="Kalinga" pitchFamily="2" charset="0"/>
                <a:cs typeface="Kalinga" pitchFamily="2" charset="0"/>
                <a:hlinkClick r:id="rId3"/>
              </a:rPr>
              <a:t>here</a:t>
            </a:r>
            <a:r>
              <a:rPr lang="en-US" sz="1400" dirty="0">
                <a:latin typeface="Kalinga" pitchFamily="2" charset="0"/>
                <a:cs typeface="Kalinga" pitchFamily="2" charset="0"/>
              </a:rPr>
              <a:t>)</a:t>
            </a:r>
          </a:p>
        </p:txBody>
      </p:sp>
      <p:sp>
        <p:nvSpPr>
          <p:cNvPr id="8" name="TextBox 7">
            <a:extLst>
              <a:ext uri="{FF2B5EF4-FFF2-40B4-BE49-F238E27FC236}">
                <a16:creationId xmlns:a16="http://schemas.microsoft.com/office/drawing/2014/main" id="{437752B6-AEB1-41ED-9B1C-824B12C32891}"/>
              </a:ext>
            </a:extLst>
          </p:cNvPr>
          <p:cNvSpPr txBox="1"/>
          <p:nvPr/>
        </p:nvSpPr>
        <p:spPr>
          <a:xfrm>
            <a:off x="228601" y="2216765"/>
            <a:ext cx="1905000" cy="2308324"/>
          </a:xfrm>
          <a:prstGeom prst="rect">
            <a:avLst/>
          </a:prstGeom>
          <a:noFill/>
        </p:spPr>
        <p:txBody>
          <a:bodyPr wrap="square" rtlCol="0">
            <a:spAutoFit/>
          </a:bodyPr>
          <a:lstStyle/>
          <a:p>
            <a:r>
              <a:rPr lang="en-US" sz="2400" dirty="0">
                <a:latin typeface="Kalinga" pitchFamily="2" charset="0"/>
                <a:cs typeface="Kalinga" pitchFamily="2" charset="0"/>
              </a:rPr>
              <a:t>Eukaryotic vs. Prokaryotic cell</a:t>
            </a:r>
          </a:p>
          <a:p>
            <a:r>
              <a:rPr lang="en-US" sz="1200" i="1" dirty="0">
                <a:latin typeface="Kalinga" pitchFamily="2" charset="0"/>
                <a:cs typeface="Kalinga" pitchFamily="2" charset="0"/>
              </a:rPr>
              <a:t>Figure : National Center for Biotechnology Information, public domain</a:t>
            </a:r>
          </a:p>
        </p:txBody>
      </p:sp>
      <p:pic>
        <p:nvPicPr>
          <p:cNvPr id="9" name="Content Placeholder 7" descr="On the right, a cut-away view of the eukaryotic cell shows the structures inside, including a nucleus containing genetic material. On the right is a prokaryotic cell with genetic material but no nucleus. It also has a tail-like flagellum">
            <a:extLst>
              <a:ext uri="{FF2B5EF4-FFF2-40B4-BE49-F238E27FC236}">
                <a16:creationId xmlns:a16="http://schemas.microsoft.com/office/drawing/2014/main" id="{26021F00-FC84-43E1-97B7-08743F02BADA}"/>
              </a:ext>
            </a:extLst>
          </p:cNvPr>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2286000" y="2133600"/>
            <a:ext cx="6733537" cy="2812653"/>
          </a:xfrm>
          <a:solidFill>
            <a:schemeClr val="accent4">
              <a:lumMod val="75000"/>
            </a:schemeClr>
          </a:solid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MARINE HABITATS</a:t>
            </a:r>
          </a:p>
        </p:txBody>
      </p:sp>
      <p:sp>
        <p:nvSpPr>
          <p:cNvPr id="5" name="Text Placeholder 4"/>
          <p:cNvSpPr>
            <a:spLocks noGrp="1"/>
          </p:cNvSpPr>
          <p:nvPr>
            <p:ph type="body" idx="1"/>
          </p:nvPr>
        </p:nvSpPr>
        <p:spPr/>
        <p:txBody>
          <a:bodyPr/>
          <a:lstStyle/>
          <a:p>
            <a:r>
              <a:rPr lang="en-US" dirty="0"/>
              <a:t>Where do organisms live in the ocean?</a:t>
            </a:r>
          </a:p>
        </p:txBody>
      </p:sp>
    </p:spTree>
    <p:extLst>
      <p:ext uri="{BB962C8B-B14F-4D97-AF65-F5344CB8AC3E}">
        <p14:creationId xmlns:p14="http://schemas.microsoft.com/office/powerpoint/2010/main" val="1891577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Two tiny shrimp. Their bodies are translucent, but their heads are colorful in orange and red. They have long antennae and delicate legs.">
            <a:extLst>
              <a:ext uri="{FF2B5EF4-FFF2-40B4-BE49-F238E27FC236}">
                <a16:creationId xmlns:a16="http://schemas.microsoft.com/office/drawing/2014/main" id="{2B83057B-7121-416A-91F5-903239C95E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600" y="152400"/>
            <a:ext cx="6629400" cy="6629400"/>
          </a:xfrm>
          <a:prstGeom prst="rect">
            <a:avLst/>
          </a:prstGeom>
        </p:spPr>
      </p:pic>
      <p:sp>
        <p:nvSpPr>
          <p:cNvPr id="2" name="Title 1"/>
          <p:cNvSpPr>
            <a:spLocks noGrp="1"/>
          </p:cNvSpPr>
          <p:nvPr>
            <p:ph type="title"/>
          </p:nvPr>
        </p:nvSpPr>
        <p:spPr/>
        <p:txBody>
          <a:bodyPr/>
          <a:lstStyle/>
          <a:p>
            <a:pPr algn="l"/>
            <a:r>
              <a:rPr lang="en-US" sz="2800" b="1" dirty="0">
                <a:solidFill>
                  <a:schemeClr val="tx2"/>
                </a:solidFill>
              </a:rPr>
              <a:t>Plankton</a:t>
            </a:r>
            <a:r>
              <a:rPr lang="en-US" sz="2800" b="1" dirty="0"/>
              <a:t> don’t swim  faster than the current, and are usually small</a:t>
            </a:r>
          </a:p>
        </p:txBody>
      </p:sp>
      <p:sp>
        <p:nvSpPr>
          <p:cNvPr id="14" name="Content Placeholder 2">
            <a:extLst>
              <a:ext uri="{FF2B5EF4-FFF2-40B4-BE49-F238E27FC236}">
                <a16:creationId xmlns:a16="http://schemas.microsoft.com/office/drawing/2014/main" id="{F60906EE-82A0-4BF9-99ED-EE757D3A87C1}"/>
              </a:ext>
            </a:extLst>
          </p:cNvPr>
          <p:cNvSpPr txBox="1">
            <a:spLocks/>
          </p:cNvSpPr>
          <p:nvPr/>
        </p:nvSpPr>
        <p:spPr bwMode="auto">
          <a:xfrm>
            <a:off x="457200" y="4343400"/>
            <a:ext cx="2819400" cy="18288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marL="0" indent="0" algn="l" rtl="0" eaLnBrk="1" fontAlgn="base" hangingPunct="1">
              <a:spcBef>
                <a:spcPct val="20000"/>
              </a:spcBef>
              <a:spcAft>
                <a:spcPct val="0"/>
              </a:spcAft>
              <a:buNone/>
              <a:defRPr sz="2400" b="1">
                <a:solidFill>
                  <a:srgbClr val="00FFCC"/>
                </a:solidFill>
                <a:latin typeface="Kalinga" pitchFamily="34" charset="0"/>
                <a:ea typeface="+mn-ea"/>
                <a:cs typeface="Kalinga" pitchFamily="34" charset="0"/>
              </a:defRPr>
            </a:lvl1pPr>
            <a:lvl2pPr marL="457200" indent="0" algn="l" rtl="0" eaLnBrk="1" fontAlgn="base" hangingPunct="1">
              <a:spcBef>
                <a:spcPct val="20000"/>
              </a:spcBef>
              <a:spcAft>
                <a:spcPct val="0"/>
              </a:spcAft>
              <a:buNone/>
              <a:defRPr sz="2000" b="1">
                <a:solidFill>
                  <a:srgbClr val="00FFCC"/>
                </a:solidFill>
                <a:latin typeface="Kalinga" pitchFamily="34" charset="0"/>
                <a:cs typeface="Kalinga" pitchFamily="34" charset="0"/>
              </a:defRPr>
            </a:lvl2pPr>
            <a:lvl3pPr marL="914400" indent="0" algn="l" rtl="0" eaLnBrk="1" fontAlgn="base" hangingPunct="1">
              <a:spcBef>
                <a:spcPct val="20000"/>
              </a:spcBef>
              <a:spcAft>
                <a:spcPct val="0"/>
              </a:spcAft>
              <a:buNone/>
              <a:defRPr sz="1800" b="1">
                <a:solidFill>
                  <a:srgbClr val="00FFCC"/>
                </a:solidFill>
                <a:latin typeface="Kalinga" pitchFamily="34" charset="0"/>
                <a:cs typeface="Kalinga" pitchFamily="34" charset="0"/>
              </a:defRPr>
            </a:lvl3pPr>
            <a:lvl4pPr marL="1371600" indent="0" algn="l" rtl="0" eaLnBrk="1" fontAlgn="base" hangingPunct="1">
              <a:spcBef>
                <a:spcPct val="20000"/>
              </a:spcBef>
              <a:spcAft>
                <a:spcPct val="0"/>
              </a:spcAft>
              <a:buNone/>
              <a:defRPr sz="1600" b="1">
                <a:solidFill>
                  <a:srgbClr val="00FFCC"/>
                </a:solidFill>
                <a:latin typeface="Kalinga" pitchFamily="34" charset="0"/>
                <a:cs typeface="Kalinga" pitchFamily="34" charset="0"/>
              </a:defRPr>
            </a:lvl4pPr>
            <a:lvl5pPr marL="1828800" indent="0" algn="l" rtl="0" eaLnBrk="1" fontAlgn="base" hangingPunct="1">
              <a:spcBef>
                <a:spcPct val="20000"/>
              </a:spcBef>
              <a:spcAft>
                <a:spcPct val="0"/>
              </a:spcAft>
              <a:buNone/>
              <a:defRPr sz="1600" b="1">
                <a:solidFill>
                  <a:srgbClr val="00FFCC"/>
                </a:solidFill>
                <a:latin typeface="Kalinga" pitchFamily="34" charset="0"/>
                <a:cs typeface="Kalinga" pitchFamily="34" charset="0"/>
              </a:defRPr>
            </a:lvl5pPr>
            <a:lvl6pPr marL="2286000" indent="0" algn="l" rtl="0" eaLnBrk="1" fontAlgn="base" hangingPunct="1">
              <a:spcBef>
                <a:spcPct val="20000"/>
              </a:spcBef>
              <a:spcAft>
                <a:spcPct val="0"/>
              </a:spcAft>
              <a:buNone/>
              <a:defRPr sz="1600" b="1">
                <a:solidFill>
                  <a:srgbClr val="00CC99"/>
                </a:solidFill>
                <a:latin typeface="+mn-lt"/>
                <a:cs typeface="+mn-cs"/>
              </a:defRPr>
            </a:lvl6pPr>
            <a:lvl7pPr marL="2743200" indent="0" algn="l" rtl="0" eaLnBrk="1" fontAlgn="base" hangingPunct="1">
              <a:spcBef>
                <a:spcPct val="20000"/>
              </a:spcBef>
              <a:spcAft>
                <a:spcPct val="0"/>
              </a:spcAft>
              <a:buNone/>
              <a:defRPr sz="1600" b="1">
                <a:solidFill>
                  <a:srgbClr val="00CC99"/>
                </a:solidFill>
                <a:latin typeface="+mn-lt"/>
                <a:cs typeface="+mn-cs"/>
              </a:defRPr>
            </a:lvl7pPr>
            <a:lvl8pPr marL="3200400" indent="0" algn="l" rtl="0" eaLnBrk="1" fontAlgn="base" hangingPunct="1">
              <a:spcBef>
                <a:spcPct val="20000"/>
              </a:spcBef>
              <a:spcAft>
                <a:spcPct val="0"/>
              </a:spcAft>
              <a:buNone/>
              <a:defRPr sz="1600" b="1">
                <a:solidFill>
                  <a:srgbClr val="00CC99"/>
                </a:solidFill>
                <a:latin typeface="+mn-lt"/>
                <a:cs typeface="+mn-cs"/>
              </a:defRPr>
            </a:lvl8pPr>
            <a:lvl9pPr marL="3657600" indent="0" algn="l" rtl="0" eaLnBrk="1" fontAlgn="base" hangingPunct="1">
              <a:spcBef>
                <a:spcPct val="20000"/>
              </a:spcBef>
              <a:spcAft>
                <a:spcPct val="0"/>
              </a:spcAft>
              <a:buNone/>
              <a:defRPr sz="1600" b="1">
                <a:solidFill>
                  <a:srgbClr val="00CC99"/>
                </a:solidFill>
                <a:latin typeface="+mn-lt"/>
                <a:cs typeface="+mn-cs"/>
              </a:defRPr>
            </a:lvl9pPr>
          </a:lstStyle>
          <a:p>
            <a:r>
              <a:rPr lang="en-US" kern="0" dirty="0">
                <a:solidFill>
                  <a:schemeClr val="tx1"/>
                </a:solidFill>
              </a:rPr>
              <a:t>These tiny shrimp are about 2mm long. </a:t>
            </a:r>
          </a:p>
          <a:p>
            <a:r>
              <a:rPr lang="en-US" sz="1200" b="0" i="1" kern="0" dirty="0">
                <a:solidFill>
                  <a:schemeClr val="tx1"/>
                </a:solidFill>
              </a:rPr>
              <a:t>Photo: </a:t>
            </a:r>
            <a:r>
              <a:rPr lang="en-US" sz="1200" b="0" i="1" dirty="0">
                <a:solidFill>
                  <a:schemeClr val="tx1"/>
                </a:solidFill>
              </a:rPr>
              <a:t>Hidden Ocean 2005 Expedition: NOAA Office of Ocean Exploration</a:t>
            </a:r>
            <a:endParaRPr lang="en-US" b="0" kern="0" dirty="0">
              <a:solidFill>
                <a:schemeClr val="tx1"/>
              </a:solidFill>
            </a:endParaRPr>
          </a:p>
        </p:txBody>
      </p:sp>
    </p:spTree>
  </p:cSld>
  <p:clrMapOvr>
    <a:masterClrMapping/>
  </p:clrMapOvr>
</p:sld>
</file>

<file path=ppt/theme/theme1.xml><?xml version="1.0" encoding="utf-8"?>
<a:theme xmlns:a="http://schemas.openxmlformats.org/drawingml/2006/main" name="1_Theme1">
  <a:themeElements>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fontScheme name="1_Default Design">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l">
          <a:defRPr sz="2000" dirty="0" smtClean="0">
            <a:latin typeface="Kalinga" panose="020B0502040204020203" pitchFamily="34" charset="0"/>
            <a:cs typeface="Kalinga" panose="020B0502040204020203" pitchFamily="34" charset="0"/>
          </a:defRPr>
        </a:defPPr>
      </a:lstStyle>
    </a:tx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Theme1</Template>
  <TotalTime>3608</TotalTime>
  <Words>5123</Words>
  <Application>Microsoft Office PowerPoint</Application>
  <PresentationFormat>On-screen Show (4:3)</PresentationFormat>
  <Paragraphs>294</Paragraphs>
  <Slides>45</Slides>
  <Notes>45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45</vt:i4>
      </vt:variant>
    </vt:vector>
  </HeadingPairs>
  <TitlesOfParts>
    <vt:vector size="50" baseType="lpstr">
      <vt:lpstr>Bradley Hand ITC</vt:lpstr>
      <vt:lpstr>Calibri</vt:lpstr>
      <vt:lpstr>Garamond</vt:lpstr>
      <vt:lpstr>Kalinga</vt:lpstr>
      <vt:lpstr>1_Theme1</vt:lpstr>
      <vt:lpstr>Introduction to Oceanography:  Basics of Marine Ecology</vt:lpstr>
      <vt:lpstr>After this lesson you should be able to:</vt:lpstr>
      <vt:lpstr>Unicellular &amp; multicellular life</vt:lpstr>
      <vt:lpstr>Marine life forms can be single-celled or multi-celled</vt:lpstr>
      <vt:lpstr>Fun fact: on land photosynthesis is carried out mostly by plants, but in the ocean single-celled organisms are largely responsible.</vt:lpstr>
      <vt:lpstr>Prokaryotes are cells with no nucleus and very simple structure. They are always single-celled.</vt:lpstr>
      <vt:lpstr>Eukaryotes have a membrane-bound nucleus, specialized structures (plastids, mitochondria), and are unicellular or multicellular</vt:lpstr>
      <vt:lpstr>MARINE HABITATS</vt:lpstr>
      <vt:lpstr>Plankton don’t swim  faster than the current, and are usually small</vt:lpstr>
      <vt:lpstr>Animals that can swim faster than the current are nekton</vt:lpstr>
      <vt:lpstr>Organisms that live on the seafloor are members of the benthos</vt:lpstr>
      <vt:lpstr>We also distinguish pelagic and benthic organisms</vt:lpstr>
      <vt:lpstr>Think, pair, share: Are all members of the benthos benthic?</vt:lpstr>
      <vt:lpstr>Think, pair, share: Which organisms are pelagic?</vt:lpstr>
      <vt:lpstr>Practice problem: Match the picture to the term.</vt:lpstr>
      <vt:lpstr>Trophic strategies</vt:lpstr>
      <vt:lpstr>Autotrophs create organic molecules;  heterotrophs do not</vt:lpstr>
      <vt:lpstr>Autotrophs are responsible for primary productivity; they produce the food that is used by themselves and other organisms</vt:lpstr>
      <vt:lpstr>Photoautotrophs carry out photosynthesis, with oxygen as a byproduct</vt:lpstr>
      <vt:lpstr>Think/pair/share: What is the major limitation on photosynthesis in the ocean?</vt:lpstr>
      <vt:lpstr>Photosynthesis can only happen in depths to which sunlight can penetrate, called the photic zone.</vt:lpstr>
      <vt:lpstr>Chemosynthesis is autotrophy using the H2S rather than H2O, which is easier (Chemoautotrophy)</vt:lpstr>
      <vt:lpstr>At vent communities, first discovered in 1977, chemosynthesis using H2S is the base of the food chain</vt:lpstr>
      <vt:lpstr>The H2S is from seawater circulating around the hot rocks of the mid-ocean ridge</vt:lpstr>
      <vt:lpstr>Microbial mats then serve as food for grazing organisms</vt:lpstr>
      <vt:lpstr>Tube worms have no gut but are dependent on symbiotic bacteria within their tissues</vt:lpstr>
      <vt:lpstr>Chemosynthetic organisms can also be associated with methane seeps (“cold seeps”)</vt:lpstr>
      <vt:lpstr>Oil and gas in rocks beneath may seep upward, especially along breaks in the rocks</vt:lpstr>
      <vt:lpstr>“Ice worms” feed on the bacteria which live on the hydrates</vt:lpstr>
      <vt:lpstr>Tube worms can also be found at cold seeps</vt:lpstr>
      <vt:lpstr>Lifestyles &amp; trophic Strategies</vt:lpstr>
      <vt:lpstr>Plankton can be classified by their trophic strategies</vt:lpstr>
      <vt:lpstr>Phytoplankton include both prokaryotes &amp; eukaryotes</vt:lpstr>
      <vt:lpstr>Zooplankton are eukaryotes, both single- and multi-celled</vt:lpstr>
      <vt:lpstr>Heterotrophic prokaryotes are classified as bacterioplankton</vt:lpstr>
      <vt:lpstr>PRACTice problems</vt:lpstr>
      <vt:lpstr>Practice problem: Which terms apply?</vt:lpstr>
      <vt:lpstr>Practice problem: Which terms apply?</vt:lpstr>
      <vt:lpstr>Practice problem: Which terms apply?</vt:lpstr>
      <vt:lpstr>Practice problem: Which terms apply?</vt:lpstr>
      <vt:lpstr>Practice problem: Which terms apply?</vt:lpstr>
      <vt:lpstr>Practice problem: Which terms apply?</vt:lpstr>
      <vt:lpstr>Practice problem: What is the source of energy for these fish and coral animals?</vt:lpstr>
      <vt:lpstr>Practice problem: How is this community structured differently than the one in the previous picture?</vt:lpstr>
      <vt:lpstr>In-class activity: Mystery Marine Organisms!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Planet: Introduction to Oceanography</dc:title>
  <dc:creator>Freeman, Rebecca L</dc:creator>
  <cp:lastModifiedBy>Freeman, Rebecca L.</cp:lastModifiedBy>
  <cp:revision>266</cp:revision>
  <dcterms:created xsi:type="dcterms:W3CDTF">2011-12-09T19:03:00Z</dcterms:created>
  <dcterms:modified xsi:type="dcterms:W3CDTF">2021-06-01T17:30:33Z</dcterms:modified>
</cp:coreProperties>
</file>